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  <p:sldId id="260" r:id="rId3"/>
    <p:sldId id="259" r:id="rId4"/>
    <p:sldId id="261" r:id="rId5"/>
    <p:sldId id="262" r:id="rId6"/>
    <p:sldId id="270" r:id="rId7"/>
    <p:sldId id="263" r:id="rId8"/>
    <p:sldId id="265" r:id="rId9"/>
    <p:sldId id="266" r:id="rId10"/>
    <p:sldId id="267" r:id="rId11"/>
    <p:sldId id="264" r:id="rId12"/>
    <p:sldId id="269" r:id="rId13"/>
  </p:sldIdLst>
  <p:sldSz cx="9144000" cy="6858000" type="screen4x3"/>
  <p:notesSz cx="6858000" cy="9144000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audio" Target="../media/audio2.wav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2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3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audio" Target="../media/audio4.wav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5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6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7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8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9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0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17" name="Sottotitolo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/>
          </a:p>
        </p:txBody>
      </p:sp>
      <p:sp>
        <p:nvSpPr>
          <p:cNvPr id="4" name="Segnaposto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A155A2-3FD6-4A1C-B0EC-6C8BB34873CF}" type="datetimeFigureOut">
              <a:rPr lang="it-IT"/>
              <a:pPr>
                <a:defRPr/>
              </a:pPr>
              <a:t>13/04/2011</a:t>
            </a:fld>
            <a:endParaRPr lang="it-IT" dirty="0"/>
          </a:p>
        </p:txBody>
      </p:sp>
      <p:sp>
        <p:nvSpPr>
          <p:cNvPr id="5" name="Segnaposto piè di pagina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325D39-DC0C-4E24-9FF2-282CE96C3EB7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split orient="vert"/>
    <p:sndAc>
      <p:stSnd>
        <p:snd r:embed="rId2" name="click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B8587B-EE0F-480D-B712-7C72E93DB7AA}" type="datetimeFigureOut">
              <a:rPr lang="it-IT"/>
              <a:pPr>
                <a:defRPr/>
              </a:pPr>
              <a:t>13/04/2011</a:t>
            </a:fld>
            <a:endParaRPr lang="it-IT" dirty="0"/>
          </a:p>
        </p:txBody>
      </p:sp>
      <p:sp>
        <p:nvSpPr>
          <p:cNvPr id="5" name="Segnaposto piè di pagina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332622-A31C-4A04-94D0-C60BDDF6D3AA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  <p:transition spd="med">
    <p:split orient="vert"/>
    <p:sndAc>
      <p:stSnd>
        <p:snd r:embed="rId1" name="click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703883-D67C-444A-90AA-2D589969DF3C}" type="datetimeFigureOut">
              <a:rPr lang="it-IT"/>
              <a:pPr>
                <a:defRPr/>
              </a:pPr>
              <a:t>13/04/2011</a:t>
            </a:fld>
            <a:endParaRPr lang="it-IT" dirty="0"/>
          </a:p>
        </p:txBody>
      </p:sp>
      <p:sp>
        <p:nvSpPr>
          <p:cNvPr id="5" name="Segnaposto piè di pagina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FEF947-9AA2-4985-9B5A-F007055577E9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  <p:transition spd="med">
    <p:split orient="vert"/>
    <p:sndAc>
      <p:stSnd>
        <p:snd r:embed="rId1" name="click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2C37ED-48D4-4AD7-8CAA-BF5A7C2540EC}" type="datetimeFigureOut">
              <a:rPr lang="it-IT"/>
              <a:pPr>
                <a:defRPr/>
              </a:pPr>
              <a:t>13/04/2011</a:t>
            </a:fld>
            <a:endParaRPr lang="it-IT" dirty="0"/>
          </a:p>
        </p:txBody>
      </p:sp>
      <p:sp>
        <p:nvSpPr>
          <p:cNvPr id="5" name="Segnaposto piè di pagina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C65399-56A4-4F9D-A293-208DC2E68916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  <p:transition spd="med">
    <p:split orient="vert"/>
    <p:sndAc>
      <p:stSnd>
        <p:snd r:embed="rId1" name="click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754D52-D396-4757-8FEA-99F2A0E636DD}" type="datetimeFigureOut">
              <a:rPr lang="it-IT"/>
              <a:pPr>
                <a:defRPr/>
              </a:pPr>
              <a:t>13/04/2011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59F4E0-ADB5-4409-AFD7-CD308DCF2BD1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split orient="vert"/>
    <p:sndAc>
      <p:stSnd>
        <p:snd r:embed="rId2" name="click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4BD41D-6544-43D4-809F-FC2A63E69F71}" type="datetimeFigureOut">
              <a:rPr lang="it-IT"/>
              <a:pPr>
                <a:defRPr/>
              </a:pPr>
              <a:t>13/04/2011</a:t>
            </a:fld>
            <a:endParaRPr lang="it-IT" dirty="0"/>
          </a:p>
        </p:txBody>
      </p:sp>
      <p:sp>
        <p:nvSpPr>
          <p:cNvPr id="6" name="Segnaposto piè di pagina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E06C56-132F-43AB-9935-3A8F369FCEA7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  <p:transition spd="med">
    <p:split orient="vert"/>
    <p:sndAc>
      <p:stSnd>
        <p:snd r:embed="rId1" name="click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7" name="Segnaposto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A9E7E9-98D0-41DD-8C67-BECD02138235}" type="datetimeFigureOut">
              <a:rPr lang="it-IT"/>
              <a:pPr>
                <a:defRPr/>
              </a:pPr>
              <a:t>13/04/2011</a:t>
            </a:fld>
            <a:endParaRPr lang="it-IT" dirty="0"/>
          </a:p>
        </p:txBody>
      </p:sp>
      <p:sp>
        <p:nvSpPr>
          <p:cNvPr id="8" name="Segnaposto piè di pagina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egnaposto numero diapositiva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E93AA9-E683-4AD0-96C2-C46510C46000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  <p:transition spd="med">
    <p:split orient="vert"/>
    <p:sndAc>
      <p:stSnd>
        <p:snd r:embed="rId1" name="click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827EFF-BFEC-4562-931D-C7B5C5F863F7}" type="datetimeFigureOut">
              <a:rPr lang="it-IT"/>
              <a:pPr>
                <a:defRPr/>
              </a:pPr>
              <a:t>13/04/2011</a:t>
            </a:fld>
            <a:endParaRPr lang="it-IT" dirty="0"/>
          </a:p>
        </p:txBody>
      </p:sp>
      <p:sp>
        <p:nvSpPr>
          <p:cNvPr id="4" name="Segnaposto piè di pagina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110EBC-BBDE-4942-A309-4F8ABD8A0AC1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  <p:transition spd="med">
    <p:split orient="vert"/>
    <p:sndAc>
      <p:stSnd>
        <p:snd r:embed="rId1" name="click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F315ED-D68D-410C-992E-1E89846A0F98}" type="datetimeFigureOut">
              <a:rPr lang="it-IT"/>
              <a:pPr>
                <a:defRPr/>
              </a:pPr>
              <a:t>13/04/2011</a:t>
            </a:fld>
            <a:endParaRPr lang="it-IT" dirty="0"/>
          </a:p>
        </p:txBody>
      </p:sp>
      <p:sp>
        <p:nvSpPr>
          <p:cNvPr id="3" name="Segnaposto piè di pagina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egnaposto numero diapositiva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C26420-30CE-4D50-93BB-D0DA8C60182D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  <p:transition spd="med">
    <p:split orient="vert"/>
    <p:sndAc>
      <p:stSnd>
        <p:snd r:embed="rId1" name="click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4A86CF-A90E-4819-94A7-62D425A5BDD0}" type="datetimeFigureOut">
              <a:rPr lang="it-IT"/>
              <a:pPr>
                <a:defRPr/>
              </a:pPr>
              <a:t>13/04/2011</a:t>
            </a:fld>
            <a:endParaRPr lang="it-IT" dirty="0"/>
          </a:p>
        </p:txBody>
      </p:sp>
      <p:sp>
        <p:nvSpPr>
          <p:cNvPr id="6" name="Segnaposto piè di pagina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0B0659-F378-4D03-A4D0-8D5D51CB9C05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  <p:transition spd="med">
    <p:split orient="vert"/>
    <p:sndAc>
      <p:stSnd>
        <p:snd r:embed="rId1" name="click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taglia e arrotonda singolo angolo rettangolo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Triangolo rettangolo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Figura a mano libera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Figura a mano libera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it-IT" noProof="0" dirty="0" smtClean="0"/>
              <a:t>Fare clic sull'icona per inserire un'immagine</a:t>
            </a:r>
            <a:endParaRPr lang="en-US" noProof="0" dirty="0"/>
          </a:p>
        </p:txBody>
      </p:sp>
      <p:sp>
        <p:nvSpPr>
          <p:cNvPr id="9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F267DD-5A03-46BD-BADD-219B08027346}" type="datetimeFigureOut">
              <a:rPr lang="it-IT"/>
              <a:pPr>
                <a:defRPr/>
              </a:pPr>
              <a:t>13/04/2011</a:t>
            </a:fld>
            <a:endParaRPr lang="it-IT" dirty="0"/>
          </a:p>
        </p:txBody>
      </p:sp>
      <p:sp>
        <p:nvSpPr>
          <p:cNvPr id="10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1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2D4696-D85E-42DF-BE27-BEA879938C5F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  <p:transition spd="med">
    <p:split orient="vert"/>
    <p:sndAc>
      <p:stSnd>
        <p:snd r:embed="rId1" name="click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Figura a mano libera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28" name="Segnaposto titolo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  <a:endParaRPr lang="en-US" smtClean="0"/>
          </a:p>
        </p:txBody>
      </p:sp>
      <p:sp>
        <p:nvSpPr>
          <p:cNvPr id="1029" name="Segnaposto testo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smtClean="0"/>
          </a:p>
        </p:txBody>
      </p:sp>
      <p:sp>
        <p:nvSpPr>
          <p:cNvPr id="10" name="Segnaposto data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F434B43-74E9-475E-BCF8-E79CC393EB2D}" type="datetimeFigureOut">
              <a:rPr lang="it-IT"/>
              <a:pPr>
                <a:defRPr/>
              </a:pPr>
              <a:t>13/04/2011</a:t>
            </a:fld>
            <a:endParaRPr lang="it-IT" dirty="0"/>
          </a:p>
        </p:txBody>
      </p:sp>
      <p:sp>
        <p:nvSpPr>
          <p:cNvPr id="22" name="Segnaposto piè di pagina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dirty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8" name="Segnaposto numero diapositiva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87F584B-2460-446C-A173-E27ABEC9D7CE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  <p:grpSp>
        <p:nvGrpSpPr>
          <p:cNvPr id="1033" name="Gruppo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igura a mano libera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  <p:sp>
          <p:nvSpPr>
            <p:cNvPr id="13" name="Figura a mano libera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89" r:id="rId2"/>
    <p:sldLayoutId id="2147483998" r:id="rId3"/>
    <p:sldLayoutId id="2147483990" r:id="rId4"/>
    <p:sldLayoutId id="2147483991" r:id="rId5"/>
    <p:sldLayoutId id="2147483992" r:id="rId6"/>
    <p:sldLayoutId id="2147483993" r:id="rId7"/>
    <p:sldLayoutId id="2147483994" r:id="rId8"/>
    <p:sldLayoutId id="2147483999" r:id="rId9"/>
    <p:sldLayoutId id="2147483995" r:id="rId10"/>
    <p:sldLayoutId id="2147483996" r:id="rId11"/>
  </p:sldLayoutIdLst>
  <p:transition spd="med">
    <p:split orient="vert"/>
    <p:sndAc>
      <p:stSnd>
        <p:snd r:embed="rId13" name="click.wav" builtIn="1"/>
      </p:stSnd>
    </p:sndAc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642938" y="1357298"/>
            <a:ext cx="8001000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400" b="1" dirty="0">
              <a:latin typeface="Arial Rounded MT Bold" pitchFamily="34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800" b="1" dirty="0" smtClean="0">
                <a:solidFill>
                  <a:schemeClr val="accent1">
                    <a:lumMod val="50000"/>
                  </a:schemeClr>
                </a:solidFill>
                <a:latin typeface="Arial Rounded MT Bold" pitchFamily="34" charset="0"/>
                <a:cs typeface="+mn-cs"/>
              </a:rPr>
              <a:t>DELIVERY  UNIT SICILIA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400" b="1" dirty="0" smtClean="0">
              <a:solidFill>
                <a:schemeClr val="accent1">
                  <a:lumMod val="50000"/>
                </a:schemeClr>
              </a:solidFill>
              <a:latin typeface="Arial Rounded MT Bold" pitchFamily="34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800" b="1" dirty="0" smtClean="0">
                <a:solidFill>
                  <a:schemeClr val="accent1">
                    <a:lumMod val="50000"/>
                  </a:schemeClr>
                </a:solidFill>
                <a:latin typeface="Arial Rounded MT Bold" pitchFamily="34" charset="0"/>
                <a:cs typeface="+mn-cs"/>
              </a:rPr>
              <a:t>Riflessioni </a:t>
            </a:r>
            <a:r>
              <a:rPr lang="it-IT" sz="2800" b="1" dirty="0">
                <a:solidFill>
                  <a:schemeClr val="accent1">
                    <a:lumMod val="50000"/>
                  </a:schemeClr>
                </a:solidFill>
                <a:latin typeface="Arial Rounded MT Bold" pitchFamily="34" charset="0"/>
                <a:cs typeface="+mn-cs"/>
              </a:rPr>
              <a:t>sul modello organizzativo, le funzioni e le attività del Comitato Tecnico Scientifico: punti di forza e debolezza nei rapporti con gli organi interni alla scuola e con il territorio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400" b="1" dirty="0">
              <a:latin typeface="Arial Rounded MT Bold" pitchFamily="34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400" dirty="0">
                <a:latin typeface="Arial Rounded MT Bold" pitchFamily="34" charset="0"/>
                <a:cs typeface="+mn-cs"/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400" dirty="0">
              <a:latin typeface="Arial Rounded MT Bold" pitchFamily="34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400" dirty="0">
                <a:latin typeface="Arial Rounded MT Bold" pitchFamily="34" charset="0"/>
                <a:cs typeface="+mn-cs"/>
              </a:rPr>
              <a:t>Sorrento, 13-15 aprile 2011</a:t>
            </a:r>
            <a:endParaRPr lang="it-IT" sz="1600" dirty="0">
              <a:latin typeface="Arial Rounded MT Bold" pitchFamily="34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600" dirty="0">
                <a:latin typeface="Arial Rounded MT Bold" pitchFamily="34" charset="0"/>
                <a:cs typeface="+mn-cs"/>
              </a:rPr>
              <a:t>A cura di Adriana Bongiorno   </a:t>
            </a:r>
          </a:p>
        </p:txBody>
      </p:sp>
    </p:spTree>
  </p:cSld>
  <p:clrMapOvr>
    <a:masterClrMapping/>
  </p:clrMapOvr>
  <p:transition spd="med">
    <p:split orient="vert"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ttangolo 20"/>
          <p:cNvSpPr/>
          <p:nvPr/>
        </p:nvSpPr>
        <p:spPr>
          <a:xfrm>
            <a:off x="428596" y="214290"/>
            <a:ext cx="8286808" cy="10001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800" b="1" dirty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Rounded MT Bold" pitchFamily="34" charset="0"/>
              </a:rPr>
              <a:t>ATTIVITA’</a:t>
            </a:r>
            <a:endParaRPr lang="it-IT" sz="2800" b="1" dirty="0">
              <a:ln w="1905"/>
              <a:solidFill>
                <a:schemeClr val="accent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1142976" y="1428736"/>
            <a:ext cx="6715172" cy="105727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it-IT" sz="2800" dirty="0">
                <a:solidFill>
                  <a:schemeClr val="accent1">
                    <a:lumMod val="50000"/>
                  </a:schemeClr>
                </a:solidFill>
                <a:latin typeface="Arial Rounded MT Bold" pitchFamily="34" charset="0"/>
                <a:ea typeface="Times New Roman" pitchFamily="18" charset="0"/>
                <a:cs typeface="Arial" pitchFamily="34" charset="0"/>
              </a:rPr>
              <a:t>RACCORDO CON GLI ENTI LOCALI</a:t>
            </a:r>
            <a:endParaRPr lang="it-IT" sz="1600" dirty="0">
              <a:solidFill>
                <a:schemeClr val="accent1">
                  <a:lumMod val="50000"/>
                </a:schemeClr>
              </a:solidFill>
              <a:latin typeface="Arial Rounded MT Bold" pitchFamily="34" charset="0"/>
              <a:cs typeface="Arial" pitchFamily="34" charset="0"/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500034" y="3714752"/>
            <a:ext cx="8215370" cy="266657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just">
              <a:defRPr/>
            </a:pPr>
            <a:r>
              <a:rPr lang="it-IT" sz="2000" dirty="0">
                <a:solidFill>
                  <a:schemeClr val="tx2">
                    <a:lumMod val="50000"/>
                  </a:schemeClr>
                </a:solidFill>
                <a:latin typeface="Arial Rounded MT Bold" pitchFamily="34" charset="0"/>
                <a:cs typeface="Arial" pitchFamily="34" charset="0"/>
              </a:rPr>
              <a:t>Per </a:t>
            </a:r>
            <a:r>
              <a:rPr lang="it-IT" sz="2000" dirty="0">
                <a:solidFill>
                  <a:schemeClr val="tx2">
                    <a:lumMod val="50000"/>
                  </a:schemeClr>
                </a:solidFill>
                <a:latin typeface="Arial Rounded MT Bold" pitchFamily="34" charset="0"/>
                <a:cs typeface="Arial" pitchFamily="34" charset="0"/>
              </a:rPr>
              <a:t>contribuire a realizzare un Piano di Razionalizzazione efficace ed un’offerta formativa di qualità, utile ed innovativa,  frutto di un’indagine sui fabbisogni e livelli occupazionali, di una ricognizione del dislocamento degli istituti nel territorio e della loro capacità di </a:t>
            </a:r>
            <a:r>
              <a:rPr lang="it-IT" sz="2000" dirty="0">
                <a:solidFill>
                  <a:schemeClr val="tx2">
                    <a:lumMod val="50000"/>
                  </a:schemeClr>
                </a:solidFill>
                <a:latin typeface="Arial Rounded MT Bold" pitchFamily="34" charset="0"/>
                <a:cs typeface="Arial" pitchFamily="34" charset="0"/>
              </a:rPr>
              <a:t>differenziazione, </a:t>
            </a:r>
            <a:r>
              <a:rPr lang="it-IT" sz="2000" dirty="0">
                <a:solidFill>
                  <a:schemeClr val="tx2">
                    <a:lumMod val="50000"/>
                  </a:schemeClr>
                </a:solidFill>
                <a:latin typeface="Arial Rounded MT Bold" pitchFamily="34" charset="0"/>
                <a:cs typeface="Arial" pitchFamily="34" charset="0"/>
              </a:rPr>
              <a:t>r</a:t>
            </a:r>
            <a:r>
              <a:rPr lang="it-IT" sz="2000" dirty="0">
                <a:solidFill>
                  <a:schemeClr val="tx2">
                    <a:lumMod val="50000"/>
                  </a:schemeClr>
                </a:solidFill>
                <a:latin typeface="Arial Rounded MT Bold" pitchFamily="34" charset="0"/>
                <a:cs typeface="Arial" pitchFamily="34" charset="0"/>
              </a:rPr>
              <a:t>isulta strategica </a:t>
            </a:r>
            <a:r>
              <a:rPr lang="it-IT" sz="2000" dirty="0">
                <a:solidFill>
                  <a:schemeClr val="tx2">
                    <a:lumMod val="50000"/>
                  </a:schemeClr>
                </a:solidFill>
                <a:latin typeface="Arial Rounded MT Bold" pitchFamily="34" charset="0"/>
                <a:cs typeface="Arial" pitchFamily="34" charset="0"/>
              </a:rPr>
              <a:t>la collaborazione tra gli Enti Locali e i C.T.S., operanti attraverso un’alleanza di Reti territoriali di Istituti di stessa </a:t>
            </a:r>
            <a:r>
              <a:rPr lang="it-IT" sz="2000" dirty="0">
                <a:solidFill>
                  <a:schemeClr val="tx2">
                    <a:lumMod val="50000"/>
                  </a:schemeClr>
                </a:solidFill>
                <a:latin typeface="Arial Rounded MT Bold" pitchFamily="34" charset="0"/>
                <a:cs typeface="Arial" pitchFamily="34" charset="0"/>
              </a:rPr>
              <a:t>tipologia. </a:t>
            </a:r>
            <a:endParaRPr lang="it-IT" sz="2000" dirty="0">
              <a:solidFill>
                <a:schemeClr val="tx2">
                  <a:lumMod val="50000"/>
                </a:schemeClr>
              </a:solidFill>
              <a:latin typeface="Arial Rounded MT Bold" pitchFamily="34" charset="0"/>
              <a:cs typeface="Arial" pitchFamily="34" charset="0"/>
            </a:endParaRPr>
          </a:p>
        </p:txBody>
      </p:sp>
      <p:sp>
        <p:nvSpPr>
          <p:cNvPr id="10" name="Freccia a destra 9"/>
          <p:cNvSpPr/>
          <p:nvPr/>
        </p:nvSpPr>
        <p:spPr>
          <a:xfrm rot="5400000">
            <a:off x="4143372" y="2857496"/>
            <a:ext cx="1000132" cy="571504"/>
          </a:xfrm>
          <a:prstGeom prst="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ransition spd="med">
    <p:split orient="vert"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/>
        </p:nvSpPr>
        <p:spPr>
          <a:xfrm>
            <a:off x="142844" y="1357298"/>
            <a:ext cx="8786874" cy="521497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it-IT" sz="2400" dirty="0">
              <a:solidFill>
                <a:schemeClr val="tx2">
                  <a:lumMod val="50000"/>
                </a:schemeClr>
              </a:solidFill>
              <a:latin typeface="Arial Rounded MT Bold" pitchFamily="34" charset="0"/>
              <a:cs typeface="Arial" pitchFamily="34" charset="0"/>
            </a:endParaRPr>
          </a:p>
          <a:p>
            <a:pPr algn="just">
              <a:buFontTx/>
              <a:buChar char="-"/>
              <a:defRPr/>
            </a:pPr>
            <a:endParaRPr lang="it-IT" dirty="0">
              <a:solidFill>
                <a:schemeClr val="tx2">
                  <a:lumMod val="50000"/>
                </a:schemeClr>
              </a:solidFill>
              <a:latin typeface="Arial Rounded MT Bold" pitchFamily="34" charset="0"/>
              <a:cs typeface="Arial" pitchFamily="34" charset="0"/>
            </a:endParaRPr>
          </a:p>
          <a:p>
            <a:pPr algn="just">
              <a:buFontTx/>
              <a:buChar char="-"/>
              <a:defRPr/>
            </a:pPr>
            <a:endParaRPr lang="it-IT" dirty="0">
              <a:solidFill>
                <a:schemeClr val="tx2">
                  <a:lumMod val="50000"/>
                </a:schemeClr>
              </a:solidFill>
              <a:latin typeface="Arial Rounded MT Bold" pitchFamily="34" charset="0"/>
              <a:cs typeface="Arial" pitchFamily="34" charset="0"/>
            </a:endParaRPr>
          </a:p>
          <a:p>
            <a:pPr algn="just">
              <a:defRPr/>
            </a:pPr>
            <a:r>
              <a:rPr lang="it-IT" dirty="0">
                <a:solidFill>
                  <a:schemeClr val="tx2">
                    <a:lumMod val="50000"/>
                  </a:schemeClr>
                </a:solidFill>
                <a:latin typeface="Arial Rounded MT Bold" pitchFamily="34" charset="0"/>
                <a:cs typeface="Arial" pitchFamily="34" charset="0"/>
              </a:rPr>
              <a:t>COSTITUZIONE DI C.T.S. DI RETE</a:t>
            </a:r>
            <a:endParaRPr lang="it-IT" dirty="0">
              <a:solidFill>
                <a:schemeClr val="tx2">
                  <a:lumMod val="50000"/>
                </a:schemeClr>
              </a:solidFill>
              <a:latin typeface="Arial Rounded MT Bold" pitchFamily="34" charset="0"/>
              <a:cs typeface="Arial" pitchFamily="34" charset="0"/>
            </a:endParaRPr>
          </a:p>
          <a:p>
            <a:pPr algn="just">
              <a:buFontTx/>
              <a:buChar char="-"/>
              <a:defRPr/>
            </a:pPr>
            <a:endParaRPr lang="it-IT" dirty="0">
              <a:solidFill>
                <a:schemeClr val="tx2">
                  <a:lumMod val="50000"/>
                </a:schemeClr>
              </a:solidFill>
              <a:latin typeface="Arial Rounded MT Bold" pitchFamily="34" charset="0"/>
              <a:cs typeface="Arial" pitchFamily="34" charset="0"/>
            </a:endParaRPr>
          </a:p>
          <a:p>
            <a:pPr algn="just">
              <a:defRPr/>
            </a:pPr>
            <a:r>
              <a:rPr lang="it-IT" dirty="0">
                <a:solidFill>
                  <a:schemeClr val="tx2">
                    <a:lumMod val="50000"/>
                  </a:schemeClr>
                </a:solidFill>
                <a:latin typeface="Arial Rounded MT Bold" pitchFamily="34" charset="0"/>
                <a:cs typeface="Arial" pitchFamily="34" charset="0"/>
              </a:rPr>
              <a:t>ANALISI SUI LIVELLI OCCUPAZIONALI E SULLO SVILUPPO DELLE REALTÀ PRODUTTIVE E DEI SERVIZI DISTINTE PER SETTORI A LIVELLO LOCALE</a:t>
            </a:r>
          </a:p>
          <a:p>
            <a:pPr algn="just">
              <a:buFontTx/>
              <a:buChar char="-"/>
              <a:defRPr/>
            </a:pPr>
            <a:endParaRPr lang="it-IT" dirty="0">
              <a:solidFill>
                <a:schemeClr val="tx2">
                  <a:lumMod val="50000"/>
                </a:schemeClr>
              </a:solidFill>
              <a:latin typeface="Arial Rounded MT Bold" pitchFamily="34" charset="0"/>
              <a:cs typeface="Arial" pitchFamily="34" charset="0"/>
            </a:endParaRPr>
          </a:p>
          <a:p>
            <a:pPr algn="just">
              <a:defRPr/>
            </a:pPr>
            <a:r>
              <a:rPr lang="it-IT" dirty="0">
                <a:solidFill>
                  <a:schemeClr val="tx2">
                    <a:lumMod val="50000"/>
                  </a:schemeClr>
                </a:solidFill>
                <a:latin typeface="Arial Rounded MT Bold" pitchFamily="34" charset="0"/>
                <a:cs typeface="Arial" pitchFamily="34" charset="0"/>
              </a:rPr>
              <a:t>SUPPORTO AL COLLEGIO DOCENTI NELLA CURVATURA DELLE AREE DI INDIRIZZO E NELLA PRATICA DIDATTICA FINALIZZATA ALLA CERTIFICAZIONE DELLE COMPETENZE ATTRAVERSO L’OSSERVAZIONE DI COMPORTAMENTI TRASFERIBILI IN ALTRI CONTESTI</a:t>
            </a:r>
          </a:p>
          <a:p>
            <a:pPr algn="just">
              <a:buFontTx/>
              <a:buChar char="-"/>
              <a:defRPr/>
            </a:pPr>
            <a:endParaRPr lang="it-IT" dirty="0">
              <a:solidFill>
                <a:schemeClr val="tx2">
                  <a:lumMod val="50000"/>
                </a:schemeClr>
              </a:solidFill>
              <a:latin typeface="Arial Rounded MT Bold" pitchFamily="34" charset="0"/>
              <a:cs typeface="Arial" pitchFamily="34" charset="0"/>
            </a:endParaRPr>
          </a:p>
          <a:p>
            <a:pPr algn="just">
              <a:defRPr/>
            </a:pPr>
            <a:r>
              <a:rPr lang="it-IT" dirty="0">
                <a:solidFill>
                  <a:schemeClr val="tx2">
                    <a:lumMod val="50000"/>
                  </a:schemeClr>
                </a:solidFill>
                <a:latin typeface="Arial Rounded MT Bold" pitchFamily="34" charset="0"/>
                <a:cs typeface="Arial" pitchFamily="34" charset="0"/>
              </a:rPr>
              <a:t>SUPPORTO  ALLA FORMAZIONE DEI DOCENTI </a:t>
            </a:r>
          </a:p>
          <a:p>
            <a:pPr algn="just">
              <a:buFontTx/>
              <a:buChar char="-"/>
              <a:defRPr/>
            </a:pPr>
            <a:endParaRPr lang="it-IT" dirty="0">
              <a:solidFill>
                <a:schemeClr val="tx2">
                  <a:lumMod val="50000"/>
                </a:schemeClr>
              </a:solidFill>
              <a:latin typeface="Arial Rounded MT Bold" pitchFamily="34" charset="0"/>
              <a:cs typeface="Arial" pitchFamily="34" charset="0"/>
            </a:endParaRPr>
          </a:p>
          <a:p>
            <a:pPr algn="just">
              <a:defRPr/>
            </a:pPr>
            <a:r>
              <a:rPr lang="it-IT" dirty="0">
                <a:solidFill>
                  <a:schemeClr val="tx2">
                    <a:lumMod val="50000"/>
                  </a:schemeClr>
                </a:solidFill>
                <a:latin typeface="Arial Rounded MT Bold" pitchFamily="34" charset="0"/>
                <a:cs typeface="Arial" pitchFamily="34" charset="0"/>
              </a:rPr>
              <a:t>POTENZIAMENTO DELLA DIDATTICA ORIENTATIVA ATTRAVERSO L’ALTERNANZA SCUOLA LAVORO</a:t>
            </a:r>
          </a:p>
          <a:p>
            <a:pPr algn="just">
              <a:defRPr/>
            </a:pPr>
            <a:endParaRPr lang="it-IT" dirty="0">
              <a:solidFill>
                <a:schemeClr val="tx2">
                  <a:lumMod val="50000"/>
                </a:schemeClr>
              </a:solidFill>
              <a:latin typeface="Arial Rounded MT Bold" pitchFamily="34" charset="0"/>
              <a:cs typeface="Arial" pitchFamily="34" charset="0"/>
            </a:endParaRPr>
          </a:p>
          <a:p>
            <a:pPr algn="just">
              <a:defRPr/>
            </a:pPr>
            <a:r>
              <a:rPr lang="it-IT" dirty="0">
                <a:solidFill>
                  <a:schemeClr val="tx2">
                    <a:lumMod val="50000"/>
                  </a:schemeClr>
                </a:solidFill>
                <a:latin typeface="Arial Rounded MT Bold" pitchFamily="34" charset="0"/>
                <a:cs typeface="Arial" pitchFamily="34" charset="0"/>
              </a:rPr>
              <a:t>COLLABORAZIONE </a:t>
            </a:r>
            <a:r>
              <a:rPr lang="it-IT" dirty="0">
                <a:solidFill>
                  <a:schemeClr val="tx2">
                    <a:lumMod val="50000"/>
                  </a:schemeClr>
                </a:solidFill>
                <a:latin typeface="Arial Rounded MT Bold" pitchFamily="34" charset="0"/>
                <a:cs typeface="Arial" pitchFamily="34" charset="0"/>
              </a:rPr>
              <a:t>TRA GLI ENTI LOCALI E I C.T.S</a:t>
            </a:r>
            <a:r>
              <a:rPr lang="it-IT" dirty="0">
                <a:solidFill>
                  <a:schemeClr val="tx2">
                    <a:lumMod val="50000"/>
                  </a:schemeClr>
                </a:solidFill>
                <a:latin typeface="Arial Rounded MT Bold" pitchFamily="34" charset="0"/>
                <a:cs typeface="Arial" pitchFamily="34" charset="0"/>
              </a:rPr>
              <a:t>. </a:t>
            </a:r>
            <a:r>
              <a:rPr lang="it-IT" dirty="0">
                <a:solidFill>
                  <a:schemeClr val="tx2">
                    <a:lumMod val="50000"/>
                  </a:schemeClr>
                </a:solidFill>
                <a:latin typeface="Arial Rounded MT Bold" pitchFamily="34" charset="0"/>
                <a:cs typeface="Arial" pitchFamily="34" charset="0"/>
              </a:rPr>
              <a:t>OPERANTI ATTRAVERSO UN’ALLEANZA DI RETI TERRITORIALI DI ISTITUTI DI STESSA TIPOLOGIA</a:t>
            </a:r>
          </a:p>
          <a:p>
            <a:pPr algn="just">
              <a:defRPr/>
            </a:pPr>
            <a:endParaRPr lang="it-IT" dirty="0">
              <a:solidFill>
                <a:schemeClr val="tx2">
                  <a:lumMod val="50000"/>
                </a:schemeClr>
              </a:solidFill>
              <a:latin typeface="Arial Rounded MT Bold" pitchFamily="34" charset="0"/>
              <a:cs typeface="Arial" pitchFamily="34" charset="0"/>
            </a:endParaRPr>
          </a:p>
          <a:p>
            <a:pPr algn="just">
              <a:defRPr/>
            </a:pPr>
            <a:endParaRPr lang="it-IT" dirty="0">
              <a:solidFill>
                <a:schemeClr val="tx2">
                  <a:lumMod val="50000"/>
                </a:schemeClr>
              </a:solidFill>
              <a:latin typeface="Arial Rounded MT Bold" pitchFamily="34" charset="0"/>
              <a:cs typeface="Arial" pitchFamily="34" charset="0"/>
            </a:endParaRPr>
          </a:p>
          <a:p>
            <a:pPr algn="just">
              <a:defRPr/>
            </a:pPr>
            <a:endParaRPr lang="it-IT" dirty="0">
              <a:solidFill>
                <a:schemeClr val="tx2">
                  <a:lumMod val="50000"/>
                </a:schemeClr>
              </a:solidFill>
              <a:latin typeface="Arial Rounded MT Bold" pitchFamily="34" charset="0"/>
              <a:cs typeface="Arial" pitchFamily="34" charset="0"/>
            </a:endParaRPr>
          </a:p>
        </p:txBody>
      </p:sp>
      <p:sp>
        <p:nvSpPr>
          <p:cNvPr id="21" name="Goccia 20"/>
          <p:cNvSpPr/>
          <p:nvPr/>
        </p:nvSpPr>
        <p:spPr>
          <a:xfrm>
            <a:off x="5364088" y="0"/>
            <a:ext cx="3779912" cy="1700808"/>
          </a:xfrm>
          <a:prstGeom prst="teardrop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800" b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Rounded MT Bold" pitchFamily="34" charset="0"/>
              </a:rPr>
              <a:t>STRATEGIE</a:t>
            </a:r>
            <a:endParaRPr lang="it-IT" sz="2800" b="1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med">
    <p:split orient="vert"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/>
        </p:nvSpPr>
        <p:spPr>
          <a:xfrm>
            <a:off x="142844" y="1357298"/>
            <a:ext cx="8786874" cy="531206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it-IT" sz="2400" dirty="0">
              <a:solidFill>
                <a:schemeClr val="tx2">
                  <a:lumMod val="50000"/>
                </a:schemeClr>
              </a:solidFill>
              <a:latin typeface="Arial Rounded MT Bold" pitchFamily="34" charset="0"/>
              <a:cs typeface="Arial" pitchFamily="34" charset="0"/>
            </a:endParaRPr>
          </a:p>
          <a:p>
            <a:pPr algn="just">
              <a:buFontTx/>
              <a:buChar char="-"/>
              <a:defRPr/>
            </a:pPr>
            <a:endParaRPr lang="it-IT" dirty="0">
              <a:solidFill>
                <a:schemeClr val="tx2">
                  <a:lumMod val="50000"/>
                </a:schemeClr>
              </a:solidFill>
              <a:latin typeface="Arial Rounded MT Bold" pitchFamily="34" charset="0"/>
              <a:cs typeface="Arial" pitchFamily="34" charset="0"/>
            </a:endParaRPr>
          </a:p>
          <a:p>
            <a:pPr algn="just">
              <a:buFontTx/>
              <a:buChar char="-"/>
              <a:defRPr/>
            </a:pPr>
            <a:endParaRPr lang="it-IT" dirty="0">
              <a:solidFill>
                <a:schemeClr val="tx2">
                  <a:lumMod val="50000"/>
                </a:schemeClr>
              </a:solidFill>
              <a:latin typeface="Arial Rounded MT Bold" pitchFamily="34" charset="0"/>
              <a:cs typeface="Arial" pitchFamily="34" charset="0"/>
            </a:endParaRPr>
          </a:p>
          <a:p>
            <a:pPr algn="just">
              <a:defRPr/>
            </a:pPr>
            <a:endParaRPr lang="it-IT" dirty="0">
              <a:solidFill>
                <a:schemeClr val="tx2">
                  <a:lumMod val="50000"/>
                </a:schemeClr>
              </a:solidFill>
              <a:latin typeface="Arial Rounded MT Bold" pitchFamily="34" charset="0"/>
              <a:cs typeface="Arial" pitchFamily="34" charset="0"/>
            </a:endParaRPr>
          </a:p>
          <a:p>
            <a:pPr algn="just">
              <a:defRPr/>
            </a:pPr>
            <a:endParaRPr lang="it-IT" dirty="0">
              <a:solidFill>
                <a:schemeClr val="tx2">
                  <a:lumMod val="50000"/>
                </a:schemeClr>
              </a:solidFill>
              <a:latin typeface="Arial Rounded MT Bold" pitchFamily="34" charset="0"/>
              <a:cs typeface="Arial" pitchFamily="34" charset="0"/>
            </a:endParaRPr>
          </a:p>
          <a:p>
            <a:pPr algn="just">
              <a:defRPr/>
            </a:pPr>
            <a:endParaRPr lang="it-IT" sz="1600" dirty="0">
              <a:solidFill>
                <a:schemeClr val="tx2">
                  <a:lumMod val="50000"/>
                </a:schemeClr>
              </a:solidFill>
              <a:latin typeface="Arial Rounded MT Bold" pitchFamily="34" charset="0"/>
              <a:cs typeface="Arial" pitchFamily="34" charset="0"/>
            </a:endParaRPr>
          </a:p>
          <a:p>
            <a:pPr algn="just">
              <a:defRPr/>
            </a:pPr>
            <a:endParaRPr lang="it-IT" sz="1600" dirty="0">
              <a:solidFill>
                <a:schemeClr val="tx2">
                  <a:lumMod val="50000"/>
                </a:schemeClr>
              </a:solidFill>
              <a:latin typeface="Arial Rounded MT Bold" pitchFamily="34" charset="0"/>
              <a:cs typeface="Arial" pitchFamily="34" charset="0"/>
            </a:endParaRPr>
          </a:p>
          <a:p>
            <a:pPr algn="just">
              <a:defRPr/>
            </a:pPr>
            <a:endParaRPr lang="it-IT" sz="1600" dirty="0">
              <a:solidFill>
                <a:schemeClr val="tx2">
                  <a:lumMod val="50000"/>
                </a:schemeClr>
              </a:solidFill>
              <a:latin typeface="Arial Rounded MT Bold" pitchFamily="34" charset="0"/>
              <a:cs typeface="Arial" pitchFamily="34" charset="0"/>
            </a:endParaRPr>
          </a:p>
          <a:p>
            <a:pPr algn="just">
              <a:defRPr/>
            </a:pPr>
            <a:endParaRPr lang="it-IT" dirty="0">
              <a:solidFill>
                <a:schemeClr val="tx2">
                  <a:lumMod val="50000"/>
                </a:schemeClr>
              </a:solidFill>
              <a:latin typeface="Arial Rounded MT Bold" pitchFamily="34" charset="0"/>
              <a:cs typeface="Arial" pitchFamily="34" charset="0"/>
            </a:endParaRPr>
          </a:p>
          <a:p>
            <a:pPr algn="just">
              <a:defRPr/>
            </a:pPr>
            <a:r>
              <a:rPr lang="it-IT" dirty="0">
                <a:solidFill>
                  <a:schemeClr val="tx2">
                    <a:lumMod val="50000"/>
                  </a:schemeClr>
                </a:solidFill>
                <a:latin typeface="Arial Rounded MT Bold" pitchFamily="34" charset="0"/>
                <a:cs typeface="Arial" pitchFamily="34" charset="0"/>
              </a:rPr>
              <a:t>SCARSO CONSOLIDAMENTO DELLA </a:t>
            </a:r>
            <a:r>
              <a:rPr lang="it-IT" dirty="0">
                <a:solidFill>
                  <a:schemeClr val="tx2">
                    <a:lumMod val="50000"/>
                  </a:schemeClr>
                </a:solidFill>
                <a:latin typeface="Arial Rounded MT Bold" pitchFamily="34" charset="0"/>
                <a:cs typeface="Arial" pitchFamily="34" charset="0"/>
              </a:rPr>
              <a:t>CULTURA DELLA </a:t>
            </a:r>
            <a:r>
              <a:rPr lang="it-IT" dirty="0">
                <a:solidFill>
                  <a:schemeClr val="tx2">
                    <a:lumMod val="50000"/>
                  </a:schemeClr>
                </a:solidFill>
                <a:latin typeface="Arial Rounded MT Bold" pitchFamily="34" charset="0"/>
                <a:cs typeface="Arial" pitchFamily="34" charset="0"/>
              </a:rPr>
              <a:t>COOPERAZIONE</a:t>
            </a:r>
          </a:p>
          <a:p>
            <a:pPr algn="just">
              <a:defRPr/>
            </a:pPr>
            <a:endParaRPr lang="it-IT" dirty="0">
              <a:solidFill>
                <a:schemeClr val="tx2">
                  <a:lumMod val="50000"/>
                </a:schemeClr>
              </a:solidFill>
              <a:latin typeface="Arial Rounded MT Bold" pitchFamily="34" charset="0"/>
              <a:cs typeface="Arial" pitchFamily="34" charset="0"/>
            </a:endParaRPr>
          </a:p>
          <a:p>
            <a:pPr algn="just">
              <a:defRPr/>
            </a:pPr>
            <a:r>
              <a:rPr lang="it-IT" dirty="0">
                <a:solidFill>
                  <a:schemeClr val="tx2">
                    <a:lumMod val="50000"/>
                  </a:schemeClr>
                </a:solidFill>
                <a:latin typeface="Arial Rounded MT Bold" pitchFamily="34" charset="0"/>
                <a:cs typeface="Arial" pitchFamily="34" charset="0"/>
              </a:rPr>
              <a:t>INEFFICACIA DEL PIANO DI RAZIONALIZZAZIONE DELLA RETE SCOLASTICA CHE NON FAVORISCE LO SVILUPPO DI C.T.S. DI RETE</a:t>
            </a:r>
          </a:p>
          <a:p>
            <a:pPr algn="just">
              <a:defRPr/>
            </a:pPr>
            <a:endParaRPr lang="it-IT" dirty="0">
              <a:solidFill>
                <a:schemeClr val="tx2">
                  <a:lumMod val="50000"/>
                </a:schemeClr>
              </a:solidFill>
              <a:latin typeface="Arial Rounded MT Bold" pitchFamily="34" charset="0"/>
              <a:cs typeface="Arial" pitchFamily="34" charset="0"/>
            </a:endParaRPr>
          </a:p>
          <a:p>
            <a:pPr algn="just">
              <a:defRPr/>
            </a:pPr>
            <a:r>
              <a:rPr lang="it-IT" dirty="0">
                <a:solidFill>
                  <a:schemeClr val="tx2">
                    <a:lumMod val="50000"/>
                  </a:schemeClr>
                </a:solidFill>
                <a:latin typeface="Arial Rounded MT Bold" pitchFamily="34" charset="0"/>
                <a:cs typeface="Arial" pitchFamily="34" charset="0"/>
              </a:rPr>
              <a:t>OBIETTIVI DI LUNGO TERMINE NON SEMPRE SUFFRAGATI DA CONCRETI RISULTATI</a:t>
            </a:r>
          </a:p>
          <a:p>
            <a:pPr algn="just">
              <a:defRPr/>
            </a:pPr>
            <a:endParaRPr lang="it-IT" dirty="0">
              <a:solidFill>
                <a:schemeClr val="tx2">
                  <a:lumMod val="50000"/>
                </a:schemeClr>
              </a:solidFill>
              <a:latin typeface="Arial Rounded MT Bold" pitchFamily="34" charset="0"/>
              <a:cs typeface="Arial" pitchFamily="34" charset="0"/>
            </a:endParaRPr>
          </a:p>
          <a:p>
            <a:pPr algn="just">
              <a:defRPr/>
            </a:pPr>
            <a:r>
              <a:rPr lang="it-IT" dirty="0">
                <a:solidFill>
                  <a:schemeClr val="tx2">
                    <a:lumMod val="50000"/>
                  </a:schemeClr>
                </a:solidFill>
                <a:latin typeface="Arial Rounded MT Bold" pitchFamily="34" charset="0"/>
                <a:cs typeface="Arial" pitchFamily="34" charset="0"/>
              </a:rPr>
              <a:t>URGENZA DEI PROBLEMI CHE CHIEDONO SOLUZIONE IMMEDIATA</a:t>
            </a:r>
            <a:endParaRPr lang="it-IT" dirty="0">
              <a:solidFill>
                <a:schemeClr val="tx2">
                  <a:lumMod val="50000"/>
                </a:schemeClr>
              </a:solidFill>
              <a:latin typeface="Arial Rounded MT Bold" pitchFamily="34" charset="0"/>
              <a:cs typeface="Arial" pitchFamily="34" charset="0"/>
            </a:endParaRPr>
          </a:p>
          <a:p>
            <a:pPr algn="just">
              <a:defRPr/>
            </a:pPr>
            <a:endParaRPr lang="it-IT" dirty="0">
              <a:solidFill>
                <a:schemeClr val="tx2">
                  <a:lumMod val="50000"/>
                </a:schemeClr>
              </a:solidFill>
              <a:latin typeface="Arial Rounded MT Bold" pitchFamily="34" charset="0"/>
              <a:cs typeface="Arial" pitchFamily="34" charset="0"/>
            </a:endParaRPr>
          </a:p>
          <a:p>
            <a:pPr algn="just">
              <a:defRPr/>
            </a:pPr>
            <a:r>
              <a:rPr lang="it-IT" dirty="0">
                <a:solidFill>
                  <a:schemeClr val="tx2">
                    <a:lumMod val="50000"/>
                  </a:schemeClr>
                </a:solidFill>
                <a:latin typeface="Arial Rounded MT Bold" pitchFamily="34" charset="0"/>
                <a:cs typeface="Arial" pitchFamily="34" charset="0"/>
              </a:rPr>
              <a:t>L’ASSENZA DI LINEE GUIDA REGIONALI SULL’ISTRUZIONE E LA FORMAZIONEPROFESSIONALE  REGIONALE</a:t>
            </a:r>
          </a:p>
          <a:p>
            <a:pPr algn="just">
              <a:defRPr/>
            </a:pPr>
            <a:endParaRPr lang="it-IT" dirty="0">
              <a:solidFill>
                <a:schemeClr val="tx2">
                  <a:lumMod val="50000"/>
                </a:schemeClr>
              </a:solidFill>
              <a:latin typeface="Arial Rounded MT Bold" pitchFamily="34" charset="0"/>
              <a:cs typeface="Arial" pitchFamily="34" charset="0"/>
            </a:endParaRPr>
          </a:p>
          <a:p>
            <a:pPr algn="just">
              <a:defRPr/>
            </a:pPr>
            <a:r>
              <a:rPr lang="it-IT" dirty="0">
                <a:solidFill>
                  <a:schemeClr val="tx2">
                    <a:lumMod val="50000"/>
                  </a:schemeClr>
                </a:solidFill>
                <a:latin typeface="Arial Rounded MT Bold" pitchFamily="34" charset="0"/>
                <a:cs typeface="Arial" pitchFamily="34" charset="0"/>
              </a:rPr>
              <a:t>MANCANZA DI RISORSE ECONOMICHE PER LA REALIZZAZIONE DELLE ATTIVITA’ DI ALTERNANZA SCUOLA-LAVORO</a:t>
            </a:r>
          </a:p>
          <a:p>
            <a:pPr algn="just">
              <a:defRPr/>
            </a:pPr>
            <a:endParaRPr lang="it-IT" dirty="0">
              <a:solidFill>
                <a:schemeClr val="tx2">
                  <a:lumMod val="50000"/>
                </a:schemeClr>
              </a:solidFill>
              <a:latin typeface="Arial Rounded MT Bold" pitchFamily="34" charset="0"/>
              <a:cs typeface="Arial" pitchFamily="34" charset="0"/>
            </a:endParaRPr>
          </a:p>
          <a:p>
            <a:pPr algn="just">
              <a:defRPr/>
            </a:pPr>
            <a:endParaRPr lang="it-IT" dirty="0">
              <a:solidFill>
                <a:schemeClr val="tx2">
                  <a:lumMod val="50000"/>
                </a:schemeClr>
              </a:solidFill>
              <a:latin typeface="Arial Rounded MT Bold" pitchFamily="34" charset="0"/>
              <a:cs typeface="Arial" pitchFamily="34" charset="0"/>
            </a:endParaRPr>
          </a:p>
          <a:p>
            <a:pPr algn="just">
              <a:defRPr/>
            </a:pPr>
            <a:endParaRPr lang="it-IT" dirty="0">
              <a:solidFill>
                <a:schemeClr val="tx2">
                  <a:lumMod val="50000"/>
                </a:schemeClr>
              </a:solidFill>
              <a:latin typeface="Arial Rounded MT Bold" pitchFamily="34" charset="0"/>
              <a:cs typeface="Arial" pitchFamily="34" charset="0"/>
            </a:endParaRPr>
          </a:p>
          <a:p>
            <a:pPr algn="just">
              <a:defRPr/>
            </a:pPr>
            <a:endParaRPr lang="it-IT" dirty="0">
              <a:solidFill>
                <a:schemeClr val="tx2">
                  <a:lumMod val="50000"/>
                </a:schemeClr>
              </a:solidFill>
              <a:latin typeface="Arial Rounded MT Bold" pitchFamily="34" charset="0"/>
              <a:cs typeface="Arial" pitchFamily="34" charset="0"/>
            </a:endParaRPr>
          </a:p>
          <a:p>
            <a:pPr algn="just">
              <a:defRPr/>
            </a:pPr>
            <a:endParaRPr lang="it-IT" dirty="0">
              <a:solidFill>
                <a:schemeClr val="tx2">
                  <a:lumMod val="50000"/>
                </a:schemeClr>
              </a:solidFill>
              <a:latin typeface="Arial Rounded MT Bold" pitchFamily="34" charset="0"/>
              <a:cs typeface="Arial" pitchFamily="34" charset="0"/>
            </a:endParaRPr>
          </a:p>
          <a:p>
            <a:pPr algn="just">
              <a:defRPr/>
            </a:pPr>
            <a:endParaRPr lang="it-IT" dirty="0">
              <a:solidFill>
                <a:schemeClr val="tx2">
                  <a:lumMod val="50000"/>
                </a:schemeClr>
              </a:solidFill>
              <a:latin typeface="Arial Rounded MT Bold" pitchFamily="34" charset="0"/>
              <a:cs typeface="Arial" pitchFamily="34" charset="0"/>
            </a:endParaRPr>
          </a:p>
          <a:p>
            <a:pPr algn="just">
              <a:defRPr/>
            </a:pPr>
            <a:endParaRPr lang="it-IT" dirty="0">
              <a:solidFill>
                <a:schemeClr val="tx2">
                  <a:lumMod val="50000"/>
                </a:schemeClr>
              </a:solidFill>
              <a:latin typeface="Arial Rounded MT Bold" pitchFamily="34" charset="0"/>
              <a:cs typeface="Arial" pitchFamily="34" charset="0"/>
            </a:endParaRPr>
          </a:p>
          <a:p>
            <a:pPr algn="just">
              <a:defRPr/>
            </a:pPr>
            <a:endParaRPr lang="it-IT" dirty="0">
              <a:solidFill>
                <a:schemeClr val="tx2">
                  <a:lumMod val="50000"/>
                </a:schemeClr>
              </a:solidFill>
              <a:latin typeface="Arial Rounded MT Bold" pitchFamily="34" charset="0"/>
              <a:cs typeface="Arial" pitchFamily="34" charset="0"/>
            </a:endParaRPr>
          </a:p>
          <a:p>
            <a:pPr algn="just">
              <a:defRPr/>
            </a:pPr>
            <a:endParaRPr lang="it-IT" dirty="0">
              <a:solidFill>
                <a:schemeClr val="tx2">
                  <a:lumMod val="50000"/>
                </a:schemeClr>
              </a:solidFill>
              <a:latin typeface="Arial Rounded MT Bold" pitchFamily="34" charset="0"/>
              <a:cs typeface="Arial" pitchFamily="34" charset="0"/>
            </a:endParaRPr>
          </a:p>
        </p:txBody>
      </p:sp>
      <p:sp>
        <p:nvSpPr>
          <p:cNvPr id="21" name="Goccia 20"/>
          <p:cNvSpPr/>
          <p:nvPr/>
        </p:nvSpPr>
        <p:spPr>
          <a:xfrm>
            <a:off x="5508104" y="0"/>
            <a:ext cx="3635896" cy="1628800"/>
          </a:xfrm>
          <a:prstGeom prst="teardrop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800" b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Rounded MT Bold" pitchFamily="34" charset="0"/>
              </a:rPr>
              <a:t>PROBLEMI</a:t>
            </a:r>
            <a:endParaRPr lang="it-IT" sz="2800" b="1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med">
    <p:split orient="vert"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laborazione 5"/>
          <p:cNvSpPr/>
          <p:nvPr/>
        </p:nvSpPr>
        <p:spPr>
          <a:xfrm>
            <a:off x="2286000" y="3500438"/>
            <a:ext cx="1928813" cy="1071562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>
                <a:latin typeface="Arial Rounded MT Bold" pitchFamily="34" charset="0"/>
              </a:rPr>
              <a:t>CTS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>
                <a:latin typeface="Arial Rounded MT Bold" pitchFamily="34" charset="0"/>
              </a:rPr>
              <a:t>D’ISTITUTO</a:t>
            </a:r>
          </a:p>
        </p:txBody>
      </p:sp>
      <p:sp>
        <p:nvSpPr>
          <p:cNvPr id="8" name="Elaborazione 7"/>
          <p:cNvSpPr/>
          <p:nvPr/>
        </p:nvSpPr>
        <p:spPr>
          <a:xfrm>
            <a:off x="3071813" y="1785938"/>
            <a:ext cx="3429000" cy="1214437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400" dirty="0">
                <a:latin typeface="Arial Rounded MT Bold" pitchFamily="34" charset="0"/>
              </a:rPr>
              <a:t>Struttura flessibile</a:t>
            </a:r>
          </a:p>
        </p:txBody>
      </p:sp>
      <p:sp>
        <p:nvSpPr>
          <p:cNvPr id="9" name="Elaborazione 8"/>
          <p:cNvSpPr/>
          <p:nvPr/>
        </p:nvSpPr>
        <p:spPr>
          <a:xfrm>
            <a:off x="5429250" y="3500438"/>
            <a:ext cx="1928813" cy="1071562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>
                <a:latin typeface="Arial Rounded MT Bold" pitchFamily="34" charset="0"/>
              </a:rPr>
              <a:t>CTS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>
                <a:latin typeface="Arial Rounded MT Bold" pitchFamily="34" charset="0"/>
              </a:rPr>
              <a:t>DI  RETE</a:t>
            </a:r>
          </a:p>
        </p:txBody>
      </p:sp>
      <p:cxnSp>
        <p:nvCxnSpPr>
          <p:cNvPr id="11" name="Connettore 1 10"/>
          <p:cNvCxnSpPr>
            <a:stCxn id="8" idx="2"/>
            <a:endCxn id="6" idx="0"/>
          </p:cNvCxnSpPr>
          <p:nvPr/>
        </p:nvCxnSpPr>
        <p:spPr>
          <a:xfrm rot="5400000">
            <a:off x="3767931" y="2482057"/>
            <a:ext cx="500063" cy="15367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1 12"/>
          <p:cNvCxnSpPr>
            <a:stCxn id="8" idx="2"/>
            <a:endCxn id="9" idx="0"/>
          </p:cNvCxnSpPr>
          <p:nvPr/>
        </p:nvCxnSpPr>
        <p:spPr>
          <a:xfrm rot="16200000" flipH="1">
            <a:off x="5340350" y="2446338"/>
            <a:ext cx="500063" cy="16081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Elaborazione alternativa 14"/>
          <p:cNvSpPr/>
          <p:nvPr/>
        </p:nvSpPr>
        <p:spPr>
          <a:xfrm>
            <a:off x="285750" y="4929188"/>
            <a:ext cx="8572500" cy="1500187"/>
          </a:xfrm>
          <a:prstGeom prst="flowChartAlternateProcess">
            <a:avLst/>
          </a:prstGeom>
          <a:ln>
            <a:solidFill>
              <a:schemeClr val="accent3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400" b="1" dirty="0">
                <a:solidFill>
                  <a:schemeClr val="tx1"/>
                </a:solidFill>
                <a:latin typeface="Arial Rounded MT Bold" pitchFamily="34" charset="0"/>
              </a:rPr>
              <a:t>Il C.T.S. di Rete,  ha maggiore capacità  di esercitare il ruolo di interlocutore  significativo e credibile nel raccordo fra scuola e territorio</a:t>
            </a:r>
          </a:p>
        </p:txBody>
      </p:sp>
      <p:sp>
        <p:nvSpPr>
          <p:cNvPr id="21" name="Rettangolo 20"/>
          <p:cNvSpPr/>
          <p:nvPr/>
        </p:nvSpPr>
        <p:spPr>
          <a:xfrm>
            <a:off x="428596" y="214290"/>
            <a:ext cx="8286808" cy="127159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800" b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Rounded MT Bold" pitchFamily="34" charset="0"/>
              </a:rPr>
              <a:t>MODELLO ORGANIZZATIVO DEL COMITATO TECNICO SCIENTIFICO</a:t>
            </a:r>
            <a:endParaRPr lang="it-IT" sz="2800" b="1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med">
    <p:split orient="vert"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ttangolo 20"/>
          <p:cNvSpPr/>
          <p:nvPr/>
        </p:nvSpPr>
        <p:spPr>
          <a:xfrm>
            <a:off x="428596" y="214290"/>
            <a:ext cx="8286808" cy="10001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800" b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Rounded MT Bold" pitchFamily="34" charset="0"/>
              </a:rPr>
              <a:t>FUNZIONI  CONSULTIVE E DI PROPOSTA</a:t>
            </a:r>
            <a:endParaRPr lang="it-IT" sz="2800" b="1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9" name="Rettangolo 28"/>
          <p:cNvSpPr/>
          <p:nvPr/>
        </p:nvSpPr>
        <p:spPr>
          <a:xfrm>
            <a:off x="428596" y="1500174"/>
            <a:ext cx="8286808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4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Rounded MT Bold" pitchFamily="34" charset="0"/>
                <a:cs typeface="+mn-cs"/>
              </a:rPr>
              <a:t>IL C.T.S. CREA IL RACCORDO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4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Rounded MT Bold" pitchFamily="34" charset="0"/>
                <a:cs typeface="+mn-cs"/>
              </a:rPr>
              <a:t>FRA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4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Rounded MT Bold" pitchFamily="34" charset="0"/>
                <a:cs typeface="+mn-cs"/>
              </a:rPr>
              <a:t>ORGANI COLLEGIALI E  TERRITORIO</a:t>
            </a:r>
          </a:p>
        </p:txBody>
      </p:sp>
      <p:sp>
        <p:nvSpPr>
          <p:cNvPr id="36" name="Rettangolo 35"/>
          <p:cNvSpPr/>
          <p:nvPr/>
        </p:nvSpPr>
        <p:spPr>
          <a:xfrm>
            <a:off x="500034" y="3000372"/>
            <a:ext cx="8143932" cy="335758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400" b="1" dirty="0">
                <a:solidFill>
                  <a:schemeClr val="tx1"/>
                </a:solidFill>
                <a:latin typeface="Arial Rounded MT Bold" pitchFamily="34" charset="0"/>
              </a:rPr>
              <a:t>Contribuisce a dare  significatività al Proget</a:t>
            </a:r>
            <a:r>
              <a:rPr lang="it-IT" sz="2400" b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Rounded MT Bold" pitchFamily="34" charset="0"/>
              </a:rPr>
              <a:t>to d’Istituto ed alla pratica didattica, fa uscire la scuola dalla sua autoreferenzialità nei momenti di progettazione e valutazione.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400" b="1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Rounded MT Bold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400" b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Rounded MT Bold" pitchFamily="34" charset="0"/>
              </a:rPr>
              <a:t>Collabora nell’individuazione dei suoi punti di forza e di debolezza, nonché nella definizione delle proposte di miglioramento per incidere positivamente sulle possibilità occupazionali degli studenti.</a:t>
            </a:r>
          </a:p>
        </p:txBody>
      </p:sp>
    </p:spTree>
  </p:cSld>
  <p:clrMapOvr>
    <a:masterClrMapping/>
  </p:clrMapOvr>
  <p:transition spd="med">
    <p:split orient="vert"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ttangolo 20"/>
          <p:cNvSpPr/>
          <p:nvPr/>
        </p:nvSpPr>
        <p:spPr>
          <a:xfrm>
            <a:off x="428596" y="214290"/>
            <a:ext cx="8286808" cy="127159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800" b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Rounded MT Bold" pitchFamily="34" charset="0"/>
              </a:rPr>
              <a:t>RACCORDO CON IL CONSIGLIO D’ISTITUO</a:t>
            </a:r>
            <a:endParaRPr lang="it-IT" sz="2800" b="1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195" name="Rettangolo 6"/>
          <p:cNvSpPr>
            <a:spLocks noChangeArrowheads="1"/>
          </p:cNvSpPr>
          <p:nvPr/>
        </p:nvSpPr>
        <p:spPr bwMode="auto">
          <a:xfrm>
            <a:off x="357188" y="1857375"/>
            <a:ext cx="8429625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it-IT" sz="3200">
                <a:solidFill>
                  <a:schemeClr val="accent1"/>
                </a:solidFill>
                <a:latin typeface="Arial Rounded MT Bold" pitchFamily="34" charset="0"/>
              </a:rPr>
              <a:t>Il C.T.S. contribuisce all’elaborazione di Linee di indirizzo che si avvalgono delle competenze e del contributo del contesto socio-economico e culturale con cui la scuola interagisce</a:t>
            </a:r>
          </a:p>
        </p:txBody>
      </p:sp>
    </p:spTree>
  </p:cSld>
  <p:clrMapOvr>
    <a:masterClrMapping/>
  </p:clrMapOvr>
  <p:transition spd="med">
    <p:split orient="vert"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ttangolo 20"/>
          <p:cNvSpPr/>
          <p:nvPr/>
        </p:nvSpPr>
        <p:spPr>
          <a:xfrm>
            <a:off x="428596" y="214290"/>
            <a:ext cx="8286808" cy="127159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800" b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Rounded MT Bold" pitchFamily="34" charset="0"/>
              </a:rPr>
              <a:t>RACCORDO CON IL COLLEGIO </a:t>
            </a:r>
            <a:r>
              <a:rPr lang="it-IT" sz="28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Rounded MT Bold" pitchFamily="34" charset="0"/>
              </a:rPr>
              <a:t>DOCENTI</a:t>
            </a:r>
            <a:endParaRPr lang="it-IT" sz="2800" b="1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9" name="Rettangolo 28"/>
          <p:cNvSpPr/>
          <p:nvPr/>
        </p:nvSpPr>
        <p:spPr>
          <a:xfrm>
            <a:off x="428596" y="1500174"/>
            <a:ext cx="8286808" cy="452431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200" dirty="0">
                <a:solidFill>
                  <a:schemeClr val="accent1"/>
                </a:solidFill>
                <a:latin typeface="Arial Rounded MT Bold" pitchFamily="34" charset="0"/>
                <a:cs typeface="+mn-cs"/>
              </a:rPr>
              <a:t>Il Collegio Docenti opera scelte in merito all’organizzazione didattica </a:t>
            </a:r>
            <a:r>
              <a:rPr lang="it-IT" sz="3200" dirty="0">
                <a:solidFill>
                  <a:schemeClr val="accent1"/>
                </a:solidFill>
                <a:latin typeface="Arial Rounded MT Bold" pitchFamily="34" charset="0"/>
                <a:cs typeface="+mn-cs"/>
              </a:rPr>
              <a:t>curriculare, </a:t>
            </a:r>
            <a:r>
              <a:rPr lang="it-IT" sz="3200" dirty="0">
                <a:solidFill>
                  <a:schemeClr val="accent1"/>
                </a:solidFill>
                <a:latin typeface="Arial Rounded MT Bold" pitchFamily="34" charset="0"/>
                <a:cs typeface="+mn-cs"/>
              </a:rPr>
              <a:t>il CTS è in grado di fare proposte sulla curvatura dei </a:t>
            </a:r>
            <a:r>
              <a:rPr lang="it-IT" sz="3200" dirty="0">
                <a:solidFill>
                  <a:schemeClr val="accent1"/>
                </a:solidFill>
                <a:latin typeface="Arial Rounded MT Bold" pitchFamily="34" charset="0"/>
                <a:cs typeface="+mn-cs"/>
              </a:rPr>
              <a:t>percorsi </a:t>
            </a:r>
            <a:r>
              <a:rPr lang="it-IT" sz="3200" dirty="0">
                <a:solidFill>
                  <a:schemeClr val="accent1"/>
                </a:solidFill>
                <a:latin typeface="Arial Rounded MT Bold" pitchFamily="34" charset="0"/>
                <a:cs typeface="+mn-cs"/>
              </a:rPr>
              <a:t>in funzione delle caratteristiche del territorio e delle indagini  sulle tendenze produttive, con dati aggiornati sui livelli occupazionali e sullo sviluppo delle imprese distinte per settori.</a:t>
            </a:r>
            <a:endParaRPr lang="it-IT" sz="3200" b="1" dirty="0">
              <a:ln w="1905"/>
              <a:solidFill>
                <a:schemeClr val="accent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Rounded MT Bold" pitchFamily="34" charset="0"/>
              <a:cs typeface="+mn-cs"/>
            </a:endParaRPr>
          </a:p>
        </p:txBody>
      </p:sp>
    </p:spTree>
  </p:cSld>
  <p:clrMapOvr>
    <a:masterClrMapping/>
  </p:clrMapOvr>
  <p:transition spd="med">
    <p:split orient="vert"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/>
        </p:nvSpPr>
        <p:spPr>
          <a:xfrm>
            <a:off x="611560" y="548680"/>
            <a:ext cx="8064896" cy="583264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just">
              <a:defRPr/>
            </a:pPr>
            <a:r>
              <a:rPr lang="it-IT" sz="3200" dirty="0">
                <a:solidFill>
                  <a:schemeClr val="accent1">
                    <a:lumMod val="50000"/>
                  </a:schemeClr>
                </a:solidFill>
                <a:latin typeface="Arial Rounded MT Bold" pitchFamily="34" charset="0"/>
                <a:cs typeface="Arial" pitchFamily="34" charset="0"/>
              </a:rPr>
              <a:t>La didattica efficace è espressione del circolo virtuoso fra il momento dell’analisi/progettazione/ realizzazione dei percorsi formativi e quello della valutazione ed </a:t>
            </a:r>
            <a:r>
              <a:rPr lang="it-IT" sz="3200" dirty="0">
                <a:solidFill>
                  <a:schemeClr val="accent1">
                    <a:lumMod val="50000"/>
                  </a:schemeClr>
                </a:solidFill>
                <a:latin typeface="Arial Rounded MT Bold" pitchFamily="34" charset="0"/>
                <a:cs typeface="Arial" pitchFamily="34" charset="0"/>
              </a:rPr>
              <a:t>autovalutazione</a:t>
            </a:r>
          </a:p>
          <a:p>
            <a:pPr algn="ctr">
              <a:defRPr/>
            </a:pPr>
            <a:r>
              <a:rPr lang="it-IT" sz="3200" dirty="0">
                <a:solidFill>
                  <a:schemeClr val="accent1">
                    <a:lumMod val="50000"/>
                  </a:schemeClr>
                </a:solidFill>
                <a:latin typeface="Arial Rounded MT Bold" pitchFamily="34" charset="0"/>
                <a:cs typeface="Arial" pitchFamily="34" charset="0"/>
              </a:rPr>
              <a:t>DEVE</a:t>
            </a:r>
            <a:endParaRPr lang="it-IT" sz="3200" b="1" u="sng" dirty="0">
              <a:solidFill>
                <a:schemeClr val="accent1">
                  <a:lumMod val="50000"/>
                </a:schemeClr>
              </a:solidFill>
              <a:latin typeface="Arial Rounded MT Bold" pitchFamily="34" charset="0"/>
              <a:cs typeface="Arial" pitchFamily="34" charset="0"/>
            </a:endParaRPr>
          </a:p>
          <a:p>
            <a:pPr algn="just">
              <a:defRPr/>
            </a:pPr>
            <a:r>
              <a:rPr lang="it-IT" sz="3200" b="1" u="sng" dirty="0">
                <a:solidFill>
                  <a:schemeClr val="accent1">
                    <a:lumMod val="50000"/>
                  </a:schemeClr>
                </a:solidFill>
                <a:latin typeface="Arial Rounded MT Bold" pitchFamily="34" charset="0"/>
                <a:cs typeface="Arial" pitchFamily="34" charset="0"/>
              </a:rPr>
              <a:t>focalizzare il tema della </a:t>
            </a:r>
            <a:r>
              <a:rPr lang="it-IT" sz="3200" b="1" u="sng" dirty="0">
                <a:solidFill>
                  <a:schemeClr val="accent1">
                    <a:lumMod val="50000"/>
                  </a:schemeClr>
                </a:solidFill>
                <a:latin typeface="Arial Rounded MT Bold" pitchFamily="34" charset="0"/>
                <a:cs typeface="Arial" pitchFamily="34" charset="0"/>
              </a:rPr>
              <a:t>trasferibilità di quanto appreso in contesti esterni alla scuola</a:t>
            </a:r>
            <a:r>
              <a:rPr lang="it-IT" sz="3200" b="1" u="sng" dirty="0">
                <a:solidFill>
                  <a:schemeClr val="bg1"/>
                </a:solidFill>
                <a:latin typeface="Arial Rounded MT Bold" pitchFamily="34" charset="0"/>
                <a:cs typeface="Arial" pitchFamily="34" charset="0"/>
              </a:rPr>
              <a:t>. </a:t>
            </a:r>
          </a:p>
        </p:txBody>
      </p:sp>
    </p:spTree>
  </p:cSld>
  <p:clrMapOvr>
    <a:masterClrMapping/>
  </p:clrMapOvr>
  <p:transition spd="med">
    <p:split orient="vert"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ttangolo 20"/>
          <p:cNvSpPr/>
          <p:nvPr/>
        </p:nvSpPr>
        <p:spPr>
          <a:xfrm>
            <a:off x="428596" y="214290"/>
            <a:ext cx="8286808" cy="10001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800" b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Rounded MT Bold" pitchFamily="34" charset="0"/>
              </a:rPr>
              <a:t>ATTIVITA’</a:t>
            </a:r>
            <a:endParaRPr lang="it-IT" sz="2800" b="1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1142976" y="1428736"/>
            <a:ext cx="6715172" cy="105727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it-IT" sz="2800" dirty="0">
                <a:solidFill>
                  <a:schemeClr val="accent1">
                    <a:lumMod val="50000"/>
                  </a:schemeClr>
                </a:solidFill>
                <a:latin typeface="Arial Rounded MT Bold" pitchFamily="34" charset="0"/>
                <a:ea typeface="Times New Roman" pitchFamily="18" charset="0"/>
                <a:cs typeface="Arial" pitchFamily="34" charset="0"/>
              </a:rPr>
              <a:t>PROPOSTE E VALUTAZIONI DEI PROFILI PROFESSIONALI</a:t>
            </a:r>
            <a:endParaRPr lang="it-IT" sz="2800" dirty="0">
              <a:solidFill>
                <a:schemeClr val="accent1">
                  <a:lumMod val="50000"/>
                </a:schemeClr>
              </a:solidFill>
              <a:latin typeface="Arial Rounded MT Bold" pitchFamily="34" charset="0"/>
              <a:cs typeface="Arial" pitchFamily="34" charset="0"/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500034" y="3714752"/>
            <a:ext cx="8215370" cy="28826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just">
              <a:defRPr/>
            </a:pPr>
            <a:r>
              <a:rPr lang="it-IT" sz="2400" dirty="0">
                <a:solidFill>
                  <a:schemeClr val="accent1">
                    <a:lumMod val="50000"/>
                  </a:schemeClr>
                </a:solidFill>
                <a:latin typeface="Arial Rounded MT Bold" pitchFamily="34" charset="0"/>
                <a:cs typeface="Arial" pitchFamily="34" charset="0"/>
              </a:rPr>
              <a:t>Con specifico riferimento ai percorsi triennali </a:t>
            </a:r>
            <a:r>
              <a:rPr lang="it-IT" sz="2400" dirty="0">
                <a:solidFill>
                  <a:schemeClr val="accent1">
                    <a:lumMod val="50000"/>
                  </a:schemeClr>
                </a:solidFill>
                <a:latin typeface="Arial Rounded MT Bold" pitchFamily="34" charset="0"/>
                <a:cs typeface="Arial" pitchFamily="34" charset="0"/>
              </a:rPr>
              <a:t>di </a:t>
            </a:r>
            <a:r>
              <a:rPr lang="it-IT" sz="2400" dirty="0">
                <a:solidFill>
                  <a:schemeClr val="accent1">
                    <a:lumMod val="50000"/>
                  </a:schemeClr>
                </a:solidFill>
                <a:latin typeface="Arial Rounded MT Bold" pitchFamily="34" charset="0"/>
                <a:cs typeface="Arial" pitchFamily="34" charset="0"/>
              </a:rPr>
              <a:t>Istruzione e Formazione professionale, all’interno delle macro-aree dei profili delle qualifiche </a:t>
            </a:r>
            <a:r>
              <a:rPr lang="it-IT" sz="2400" dirty="0">
                <a:solidFill>
                  <a:schemeClr val="accent1">
                    <a:lumMod val="50000"/>
                  </a:schemeClr>
                </a:solidFill>
                <a:latin typeface="Arial Rounded MT Bold" pitchFamily="34" charset="0"/>
                <a:cs typeface="Arial" pitchFamily="34" charset="0"/>
              </a:rPr>
              <a:t>triennali, il C.T.S. </a:t>
            </a:r>
            <a:r>
              <a:rPr lang="it-IT" sz="2400" dirty="0">
                <a:solidFill>
                  <a:schemeClr val="accent1">
                    <a:lumMod val="50000"/>
                  </a:schemeClr>
                </a:solidFill>
                <a:latin typeface="Arial Rounded MT Bold" pitchFamily="34" charset="0"/>
                <a:cs typeface="Arial" pitchFamily="34" charset="0"/>
              </a:rPr>
              <a:t>è in grado di definire proposte sul profilo di professionalità </a:t>
            </a:r>
            <a:r>
              <a:rPr lang="it-IT" sz="2400" dirty="0">
                <a:solidFill>
                  <a:schemeClr val="accent1">
                    <a:lumMod val="50000"/>
                  </a:schemeClr>
                </a:solidFill>
                <a:latin typeface="Arial Rounded MT Bold" pitchFamily="34" charset="0"/>
                <a:cs typeface="Arial" pitchFamily="34" charset="0"/>
              </a:rPr>
              <a:t>specifiche. A </a:t>
            </a:r>
            <a:r>
              <a:rPr lang="it-IT" sz="2400" dirty="0">
                <a:solidFill>
                  <a:schemeClr val="accent1">
                    <a:lumMod val="50000"/>
                  </a:schemeClr>
                </a:solidFill>
                <a:latin typeface="Arial Rounded MT Bold" pitchFamily="34" charset="0"/>
                <a:cs typeface="Arial" pitchFamily="34" charset="0"/>
              </a:rPr>
              <a:t>supporto della pratica </a:t>
            </a:r>
            <a:r>
              <a:rPr lang="it-IT" sz="2400" dirty="0">
                <a:solidFill>
                  <a:schemeClr val="accent1">
                    <a:lumMod val="50000"/>
                  </a:schemeClr>
                </a:solidFill>
                <a:latin typeface="Arial Rounded MT Bold" pitchFamily="34" charset="0"/>
                <a:cs typeface="Arial" pitchFamily="34" charset="0"/>
              </a:rPr>
              <a:t>didattica è in grado di indicare comportamenti </a:t>
            </a:r>
            <a:r>
              <a:rPr lang="it-IT" sz="2400" dirty="0">
                <a:solidFill>
                  <a:schemeClr val="accent1">
                    <a:lumMod val="50000"/>
                  </a:schemeClr>
                </a:solidFill>
                <a:latin typeface="Arial Rounded MT Bold" pitchFamily="34" charset="0"/>
                <a:cs typeface="Arial" pitchFamily="34" charset="0"/>
              </a:rPr>
              <a:t>operativi che caratterizzano </a:t>
            </a:r>
            <a:r>
              <a:rPr lang="it-IT" sz="2400" dirty="0">
                <a:solidFill>
                  <a:schemeClr val="accent1">
                    <a:lumMod val="50000"/>
                  </a:schemeClr>
                </a:solidFill>
                <a:latin typeface="Arial Rounded MT Bold" pitchFamily="34" charset="0"/>
                <a:cs typeface="Arial" pitchFamily="34" charset="0"/>
              </a:rPr>
              <a:t>la figura professionale.</a:t>
            </a:r>
            <a:endParaRPr lang="it-IT" sz="2400" dirty="0">
              <a:solidFill>
                <a:schemeClr val="accent1">
                  <a:lumMod val="50000"/>
                </a:schemeClr>
              </a:solidFill>
              <a:latin typeface="Arial Rounded MT Bold" pitchFamily="34" charset="0"/>
              <a:cs typeface="Arial" pitchFamily="34" charset="0"/>
            </a:endParaRPr>
          </a:p>
        </p:txBody>
      </p:sp>
      <p:sp>
        <p:nvSpPr>
          <p:cNvPr id="10" name="Freccia a destra 9"/>
          <p:cNvSpPr/>
          <p:nvPr/>
        </p:nvSpPr>
        <p:spPr>
          <a:xfrm rot="5400000">
            <a:off x="4143372" y="2857496"/>
            <a:ext cx="1000132" cy="571504"/>
          </a:xfrm>
          <a:prstGeom prst="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ransition spd="med">
    <p:split orient="vert"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ttangolo 20"/>
          <p:cNvSpPr/>
          <p:nvPr/>
        </p:nvSpPr>
        <p:spPr>
          <a:xfrm>
            <a:off x="428596" y="214290"/>
            <a:ext cx="8286808" cy="10001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800" b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Rounded MT Bold" pitchFamily="34" charset="0"/>
              </a:rPr>
              <a:t>ATTIVITA’</a:t>
            </a:r>
            <a:endParaRPr lang="it-IT" sz="2800" b="1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1142976" y="1428736"/>
            <a:ext cx="6715172" cy="105727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it-IT" sz="2800" dirty="0">
                <a:solidFill>
                  <a:schemeClr val="accent1">
                    <a:lumMod val="50000"/>
                  </a:schemeClr>
                </a:solidFill>
                <a:latin typeface="Arial Rounded MT Bold" pitchFamily="34" charset="0"/>
                <a:ea typeface="Times New Roman" pitchFamily="18" charset="0"/>
                <a:cs typeface="Arial" pitchFamily="34" charset="0"/>
              </a:rPr>
              <a:t>PIANO DI FORMAZIONE</a:t>
            </a:r>
          </a:p>
          <a:p>
            <a:pPr algn="ctr">
              <a:defRPr/>
            </a:pPr>
            <a:r>
              <a:rPr lang="it-IT" sz="2800" dirty="0">
                <a:solidFill>
                  <a:schemeClr val="accent1">
                    <a:lumMod val="50000"/>
                  </a:schemeClr>
                </a:solidFill>
                <a:latin typeface="Arial Rounded MT Bold" pitchFamily="34" charset="0"/>
                <a:ea typeface="Times New Roman" pitchFamily="18" charset="0"/>
                <a:cs typeface="Arial" pitchFamily="34" charset="0"/>
              </a:rPr>
              <a:t>DEL PERSONALE DOCENTE </a:t>
            </a:r>
            <a:endParaRPr lang="it-IT" sz="1600" dirty="0">
              <a:solidFill>
                <a:schemeClr val="accent1">
                  <a:lumMod val="50000"/>
                </a:schemeClr>
              </a:solidFill>
              <a:latin typeface="Arial Rounded MT Bold" pitchFamily="34" charset="0"/>
              <a:cs typeface="Arial" pitchFamily="34" charset="0"/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500034" y="3714752"/>
            <a:ext cx="8215370" cy="235745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just">
              <a:defRPr/>
            </a:pPr>
            <a:r>
              <a:rPr lang="it-IT" sz="2400" dirty="0">
                <a:solidFill>
                  <a:schemeClr val="accent1">
                    <a:lumMod val="50000"/>
                  </a:schemeClr>
                </a:solidFill>
                <a:latin typeface="Arial Rounded MT Bold" pitchFamily="34" charset="0"/>
                <a:cs typeface="Arial" pitchFamily="34" charset="0"/>
              </a:rPr>
              <a:t>Osmosi fra scuola e realtà produttive del territorio attraverso la formazione dei diretti responsabili della programmazione dei processi formativi e didattici </a:t>
            </a:r>
            <a:r>
              <a:rPr lang="it-IT" sz="2400" dirty="0">
                <a:solidFill>
                  <a:schemeClr val="accent1">
                    <a:lumMod val="50000"/>
                  </a:schemeClr>
                </a:solidFill>
                <a:latin typeface="Arial Rounded MT Bold" pitchFamily="34" charset="0"/>
                <a:cs typeface="Arial" pitchFamily="34" charset="0"/>
              </a:rPr>
              <a:t>della </a:t>
            </a:r>
            <a:r>
              <a:rPr lang="it-IT" sz="2400" dirty="0">
                <a:solidFill>
                  <a:schemeClr val="accent1">
                    <a:lumMod val="50000"/>
                  </a:schemeClr>
                </a:solidFill>
                <a:latin typeface="Arial Rounded MT Bold" pitchFamily="34" charset="0"/>
                <a:cs typeface="Arial" pitchFamily="34" charset="0"/>
              </a:rPr>
              <a:t>scuola all’interno di realtà aziendali e produttive.</a:t>
            </a:r>
          </a:p>
        </p:txBody>
      </p:sp>
      <p:sp>
        <p:nvSpPr>
          <p:cNvPr id="10" name="Freccia a destra 9"/>
          <p:cNvSpPr/>
          <p:nvPr/>
        </p:nvSpPr>
        <p:spPr>
          <a:xfrm rot="5400000">
            <a:off x="4143372" y="2857496"/>
            <a:ext cx="1000132" cy="571504"/>
          </a:xfrm>
          <a:prstGeom prst="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ransition spd="med">
    <p:split orient="vert"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ttangolo 20"/>
          <p:cNvSpPr/>
          <p:nvPr/>
        </p:nvSpPr>
        <p:spPr>
          <a:xfrm>
            <a:off x="428596" y="214290"/>
            <a:ext cx="8286808" cy="10001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800" b="1" dirty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Rounded MT Bold" pitchFamily="34" charset="0"/>
              </a:rPr>
              <a:t>ATTIVITA’</a:t>
            </a:r>
            <a:endParaRPr lang="it-IT" sz="2800" b="1" dirty="0">
              <a:ln w="1905"/>
              <a:solidFill>
                <a:schemeClr val="accent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1142976" y="1428736"/>
            <a:ext cx="6715172" cy="105727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it-IT" sz="2800" dirty="0">
                <a:solidFill>
                  <a:schemeClr val="accent1">
                    <a:lumMod val="50000"/>
                  </a:schemeClr>
                </a:solidFill>
                <a:latin typeface="Arial Rounded MT Bold" pitchFamily="34" charset="0"/>
                <a:ea typeface="Times New Roman" pitchFamily="18" charset="0"/>
                <a:cs typeface="Arial" pitchFamily="34" charset="0"/>
              </a:rPr>
              <a:t>ALTERNANZA SCUOLA –LAVORO</a:t>
            </a:r>
          </a:p>
          <a:p>
            <a:pPr algn="ctr">
              <a:defRPr/>
            </a:pPr>
            <a:r>
              <a:rPr lang="it-IT" sz="2800" dirty="0">
                <a:solidFill>
                  <a:schemeClr val="accent1">
                    <a:lumMod val="50000"/>
                  </a:schemeClr>
                </a:solidFill>
                <a:latin typeface="Arial Rounded MT Bold" pitchFamily="34" charset="0"/>
                <a:ea typeface="Times New Roman" pitchFamily="18" charset="0"/>
                <a:cs typeface="Arial" pitchFamily="34" charset="0"/>
              </a:rPr>
              <a:t>ORIENTAMENTO</a:t>
            </a:r>
          </a:p>
        </p:txBody>
      </p:sp>
      <p:sp>
        <p:nvSpPr>
          <p:cNvPr id="8" name="Rettangolo 7"/>
          <p:cNvSpPr/>
          <p:nvPr/>
        </p:nvSpPr>
        <p:spPr>
          <a:xfrm>
            <a:off x="500034" y="3786190"/>
            <a:ext cx="8143932" cy="23574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just">
              <a:defRPr/>
            </a:pPr>
            <a:endParaRPr lang="it-IT" sz="2000" dirty="0">
              <a:solidFill>
                <a:schemeClr val="bg1"/>
              </a:solidFill>
              <a:latin typeface="Arial Rounded MT Bold" pitchFamily="34" charset="0"/>
              <a:cs typeface="Arial" pitchFamily="34" charset="0"/>
            </a:endParaRPr>
          </a:p>
          <a:p>
            <a:pPr algn="just">
              <a:defRPr/>
            </a:pPr>
            <a:r>
              <a:rPr lang="it-IT" sz="2000" dirty="0">
                <a:solidFill>
                  <a:schemeClr val="accent1">
                    <a:lumMod val="50000"/>
                  </a:schemeClr>
                </a:solidFill>
                <a:latin typeface="Arial Rounded MT Bold" pitchFamily="34" charset="0"/>
                <a:cs typeface="Arial" pitchFamily="34" charset="0"/>
              </a:rPr>
              <a:t>Offre l’opportunità di misurare l’efficacia del percorso scolastico in termini di trasferibilità degli apprendimenti in contesti differenti .</a:t>
            </a:r>
          </a:p>
          <a:p>
            <a:pPr algn="just">
              <a:defRPr/>
            </a:pPr>
            <a:r>
              <a:rPr lang="it-IT" sz="2000" dirty="0">
                <a:solidFill>
                  <a:schemeClr val="accent1">
                    <a:lumMod val="50000"/>
                  </a:schemeClr>
                </a:solidFill>
                <a:latin typeface="Arial Rounded MT Bold" pitchFamily="34" charset="0"/>
              </a:rPr>
              <a:t>Amplifica la funzione orientativa della didattica, creando le condizioni affinché lo studente possa sperimentare la realtà lavorativa ed autovalutare attitudini, capacità e competenze per reindirizzare il proprio percorso formativo in modo </a:t>
            </a:r>
            <a:r>
              <a:rPr lang="it-IT" sz="2000" dirty="0">
                <a:solidFill>
                  <a:schemeClr val="accent1">
                    <a:lumMod val="50000"/>
                  </a:schemeClr>
                </a:solidFill>
                <a:latin typeface="Arial Rounded MT Bold" pitchFamily="34" charset="0"/>
              </a:rPr>
              <a:t>consapevole.</a:t>
            </a:r>
            <a:endParaRPr lang="it-IT" sz="2000" dirty="0">
              <a:solidFill>
                <a:schemeClr val="accent1">
                  <a:lumMod val="50000"/>
                </a:schemeClr>
              </a:solidFill>
              <a:latin typeface="Arial Rounded MT Bold" pitchFamily="34" charset="0"/>
              <a:cs typeface="Arial" pitchFamily="34" charset="0"/>
            </a:endParaRPr>
          </a:p>
          <a:p>
            <a:pPr algn="just">
              <a:defRPr/>
            </a:pPr>
            <a:endParaRPr lang="it-IT" sz="2400" dirty="0">
              <a:solidFill>
                <a:schemeClr val="bg1"/>
              </a:solidFill>
              <a:latin typeface="Arial Rounded MT Bold" pitchFamily="34" charset="0"/>
              <a:cs typeface="Arial" pitchFamily="34" charset="0"/>
            </a:endParaRPr>
          </a:p>
        </p:txBody>
      </p:sp>
      <p:sp>
        <p:nvSpPr>
          <p:cNvPr id="10" name="Freccia a destra 9"/>
          <p:cNvSpPr/>
          <p:nvPr/>
        </p:nvSpPr>
        <p:spPr>
          <a:xfrm rot="5400000">
            <a:off x="4143372" y="2857496"/>
            <a:ext cx="1000132" cy="571504"/>
          </a:xfrm>
          <a:prstGeom prst="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ransition spd="med">
    <p:split orient="vert"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nozio">
  <a:themeElements>
    <a:clrScheme name="Equinozi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Equinozi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nozi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Equinozio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Equinozio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398</TotalTime>
  <Words>664</Words>
  <Application>Microsoft Office PowerPoint</Application>
  <PresentationFormat>Presentazione su schermo (4:3)</PresentationFormat>
  <Paragraphs>90</Paragraphs>
  <Slides>12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12</vt:i4>
      </vt:variant>
    </vt:vector>
  </HeadingPairs>
  <TitlesOfParts>
    <vt:vector size="19" baseType="lpstr">
      <vt:lpstr>Arial</vt:lpstr>
      <vt:lpstr>Calibri</vt:lpstr>
      <vt:lpstr>Constantia</vt:lpstr>
      <vt:lpstr>Wingdings 2</vt:lpstr>
      <vt:lpstr>Arial Rounded MT Bold</vt:lpstr>
      <vt:lpstr>Times New Roman</vt:lpstr>
      <vt:lpstr>Equinozio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Serenella</dc:creator>
  <cp:lastModifiedBy>Your User Name</cp:lastModifiedBy>
  <cp:revision>43</cp:revision>
  <dcterms:created xsi:type="dcterms:W3CDTF">2011-04-10T12:40:52Z</dcterms:created>
  <dcterms:modified xsi:type="dcterms:W3CDTF">2011-04-13T12:55:59Z</dcterms:modified>
</cp:coreProperties>
</file>