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78" r:id="rId2"/>
    <p:sldId id="280" r:id="rId3"/>
    <p:sldId id="281" r:id="rId4"/>
    <p:sldId id="282" r:id="rId5"/>
    <p:sldId id="283" r:id="rId6"/>
    <p:sldId id="284" r:id="rId7"/>
    <p:sldId id="285" r:id="rId8"/>
    <p:sldId id="287" r:id="rId9"/>
    <p:sldId id="288" r:id="rId10"/>
    <p:sldId id="289" r:id="rId11"/>
    <p:sldId id="290" r:id="rId12"/>
    <p:sldId id="291" r:id="rId13"/>
    <p:sldId id="292" r:id="rId14"/>
    <p:sldId id="293" r:id="rId15"/>
    <p:sldId id="294" r:id="rId16"/>
    <p:sldId id="296" r:id="rId17"/>
    <p:sldId id="299" r:id="rId18"/>
    <p:sldId id="298" r:id="rId19"/>
    <p:sldId id="257" r:id="rId20"/>
    <p:sldId id="258" r:id="rId21"/>
    <p:sldId id="261" r:id="rId22"/>
    <p:sldId id="262" r:id="rId23"/>
    <p:sldId id="259" r:id="rId24"/>
    <p:sldId id="260" r:id="rId25"/>
    <p:sldId id="263" r:id="rId26"/>
    <p:sldId id="264" r:id="rId27"/>
    <p:sldId id="265" r:id="rId28"/>
    <p:sldId id="266" r:id="rId29"/>
    <p:sldId id="267" r:id="rId30"/>
    <p:sldId id="268" r:id="rId31"/>
    <p:sldId id="272" r:id="rId32"/>
    <p:sldId id="269" r:id="rId33"/>
    <p:sldId id="270" r:id="rId34"/>
    <p:sldId id="271" r:id="rId35"/>
    <p:sldId id="273" r:id="rId36"/>
    <p:sldId id="275" r:id="rId37"/>
    <p:sldId id="276" r:id="rId38"/>
    <p:sldId id="274" r:id="rId39"/>
    <p:sldId id="277" r:id="rId40"/>
    <p:sldId id="302" r:id="rId41"/>
    <p:sldId id="303" r:id="rId42"/>
    <p:sldId id="300" r:id="rId43"/>
    <p:sldId id="301" r:id="rId44"/>
    <p:sldId id="304" r:id="rId45"/>
    <p:sldId id="305" r:id="rId46"/>
    <p:sldId id="279" r:id="rId47"/>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76" d="100"/>
          <a:sy n="76" d="100"/>
        </p:scale>
        <p:origin x="-1206"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51B47C-1B30-465C-8CF0-344474C5FA4D}" type="datetimeFigureOut">
              <a:rPr lang="it-IT" smtClean="0"/>
              <a:pPr/>
              <a:t>13/04/2011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42CB3C-6D83-4EBE-AD53-8815A2C5AEF8}" type="slidenum">
              <a:rPr lang="it-IT" smtClean="0"/>
              <a:pPr/>
              <a:t>‹N›</a:t>
            </a:fld>
            <a:endParaRPr lang="it-IT"/>
          </a:p>
        </p:txBody>
      </p:sp>
    </p:spTree>
    <p:extLst>
      <p:ext uri="{BB962C8B-B14F-4D97-AF65-F5344CB8AC3E}">
        <p14:creationId xmlns:p14="http://schemas.microsoft.com/office/powerpoint/2010/main" val="333326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7"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96258"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1617"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11618"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1"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12642"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3665"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13666"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689"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14690"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3"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15714"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1"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17762"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1"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17762"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7"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01378"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5"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03426"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49"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04450"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3"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05474"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7"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06498"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5"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08546"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569"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09570"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0593" name="Text Box 1"/>
          <p:cNvSpPr txBox="1">
            <a:spLocks noChangeArrowheads="1"/>
          </p:cNvSpPr>
          <p:nvPr/>
        </p:nvSpPr>
        <p:spPr bwMode="auto">
          <a:xfrm>
            <a:off x="1191005" y="878422"/>
            <a:ext cx="4475990" cy="3164760"/>
          </a:xfrm>
          <a:prstGeom prst="rect">
            <a:avLst/>
          </a:prstGeom>
          <a:solidFill>
            <a:srgbClr val="FFFFFF"/>
          </a:solidFill>
          <a:ln w="9360">
            <a:solidFill>
              <a:srgbClr val="000000"/>
            </a:solidFill>
            <a:miter lim="800000"/>
            <a:headEnd/>
            <a:tailEnd/>
          </a:ln>
          <a:effectLst/>
        </p:spPr>
        <p:txBody>
          <a:bodyPr wrap="none" lIns="80165" tIns="40083" rIns="80165" bIns="40083" anchor="ctr"/>
          <a:lstStyle/>
          <a:p>
            <a:endParaRPr lang="it-IT"/>
          </a:p>
        </p:txBody>
      </p:sp>
      <p:sp>
        <p:nvSpPr>
          <p:cNvPr id="110594" name="Rectangle 2"/>
          <p:cNvSpPr txBox="1">
            <a:spLocks noGrp="1" noChangeArrowheads="1"/>
          </p:cNvSpPr>
          <p:nvPr>
            <p:ph type="body"/>
          </p:nvPr>
        </p:nvSpPr>
        <p:spPr bwMode="auto">
          <a:xfrm>
            <a:off x="1061393" y="4350018"/>
            <a:ext cx="4738097" cy="3509613"/>
          </a:xfrm>
          <a:prstGeom prst="rect">
            <a:avLst/>
          </a:prstGeom>
          <a:noFill/>
          <a:ln>
            <a:round/>
            <a:headEnd/>
            <a:tailEnd/>
          </a:ln>
        </p:spPr>
        <p:txBody>
          <a:bodyPr wrap="none" anchor="ct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457921" y="275070"/>
            <a:ext cx="8229600" cy="1142039"/>
          </a:xfrm>
          <a:prstGeom prst="rect">
            <a:avLst/>
          </a:prstGeom>
        </p:spPr>
        <p:txBody>
          <a:bodyPr/>
          <a:lstStyle/>
          <a:p>
            <a:r>
              <a:rPr lang="it-IT" smtClean="0"/>
              <a:t>Fare clic per modificare lo stile del titolo</a:t>
            </a:r>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12AFC-46DA-8B47-BA56-689E397F37C8}" type="slidenum">
              <a:rPr lang="it-IT" smtClean="0"/>
              <a:pPr/>
              <a:t>‹N›</a:t>
            </a:fld>
            <a:endParaRPr lang="it-IT"/>
          </a:p>
        </p:txBody>
      </p:sp>
      <p:pic>
        <p:nvPicPr>
          <p:cNvPr id="7" name="Immagine 6" descr="slaide_spes_interno_2.jpg"/>
          <p:cNvPicPr>
            <a:picLocks noChangeAspect="1"/>
          </p:cNvPicPr>
          <p:nvPr userDrawn="1"/>
        </p:nvPicPr>
        <p:blipFill>
          <a:blip r:embed="rId2"/>
          <a:stretch>
            <a:fillRect/>
          </a:stretch>
        </p:blipFill>
        <p:spPr>
          <a:xfrm>
            <a:off x="0" y="196799"/>
            <a:ext cx="9144000" cy="646440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232CBE9C-C8A2-6C4B-9AF7-B47E83E0D2D3}" type="datetimeFigureOut">
              <a:rPr lang="it-IT" smtClean="0"/>
              <a:pPr/>
              <a:t>13/04/2011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12AFC-46DA-8B47-BA56-689E397F37C8}"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2CBE9C-C8A2-6C4B-9AF7-B47E83E0D2D3}" type="datetimeFigureOut">
              <a:rPr lang="it-IT" smtClean="0"/>
              <a:pPr/>
              <a:t>13/04/2011</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A12AFC-46DA-8B47-BA56-689E397F37C8}" type="slidenum">
              <a:rPr lang="it-IT" smtClean="0"/>
              <a:pPr/>
              <a:t>‹N›</a:t>
            </a:fld>
            <a:endParaRPr lang="it-IT"/>
          </a:p>
        </p:txBody>
      </p:sp>
      <p:pic>
        <p:nvPicPr>
          <p:cNvPr id="8" name="Immagine 7" descr="slaide_spes_interno.jpg"/>
          <p:cNvPicPr>
            <a:picLocks noChangeAspect="1"/>
          </p:cNvPicPr>
          <p:nvPr userDrawn="1"/>
        </p:nvPicPr>
        <p:blipFill>
          <a:blip r:embed="rId14"/>
          <a:stretch>
            <a:fillRect/>
          </a:stretch>
        </p:blipFill>
        <p:spPr>
          <a:xfrm>
            <a:off x="0" y="196799"/>
            <a:ext cx="9144000" cy="64644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5" name="Immagine 4" descr="slaide_spes_copertina2.jpg"/>
          <p:cNvPicPr>
            <a:picLocks noChangeAspect="1"/>
          </p:cNvPicPr>
          <p:nvPr/>
        </p:nvPicPr>
        <p:blipFill>
          <a:blip r:embed="rId2"/>
          <a:stretch>
            <a:fillRect/>
          </a:stretch>
        </p:blipFill>
        <p:spPr>
          <a:xfrm>
            <a:off x="0" y="164999"/>
            <a:ext cx="9144000" cy="646440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755576" y="1484784"/>
            <a:ext cx="7474024" cy="4032448"/>
          </a:xfrm>
          <a:noFill/>
          <a:ln>
            <a:round/>
            <a:headEnd/>
            <a:tailEnd/>
          </a:ln>
        </p:spPr>
        <p:txBody>
          <a:bodyPr vert="horz" wrap="square" lIns="0" tIns="35268" rIns="0" bIns="0" numCol="1" anchor="ctr" anchorCtr="0" compatLnSpc="1">
            <a:prstTxWarp prst="textNoShape">
              <a:avLst/>
            </a:prstTxWarp>
            <a:noAutofit/>
          </a:bodyPr>
          <a:lstStyle/>
          <a:p>
            <a:pPr algn="jus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3200" cap="none" dirty="0" smtClean="0">
                <a:solidFill>
                  <a:schemeClr val="tx2">
                    <a:lumMod val="60000"/>
                    <a:lumOff val="40000"/>
                  </a:schemeClr>
                </a:solidFill>
                <a:latin typeface="Calibri"/>
                <a:cs typeface="Calibri"/>
              </a:rPr>
              <a:t>La quota di autonomia </a:t>
            </a:r>
            <a:r>
              <a:rPr lang="it-IT" sz="3200" b="0" cap="none" dirty="0" smtClean="0">
                <a:solidFill>
                  <a:schemeClr val="tx1">
                    <a:lumMod val="75000"/>
                    <a:lumOff val="25000"/>
                  </a:schemeClr>
                </a:solidFill>
                <a:latin typeface="Calibri"/>
                <a:cs typeface="Calibri"/>
              </a:rPr>
              <a:t>è determinata, nei limiti del contingente di organico annualmente assegnato alle istituzioni scolastiche, senza determinare situazioni di </a:t>
            </a:r>
            <a:r>
              <a:rPr lang="it-IT" sz="3200" b="0" cap="none" dirty="0" err="1" smtClean="0">
                <a:solidFill>
                  <a:schemeClr val="tx1">
                    <a:lumMod val="75000"/>
                    <a:lumOff val="25000"/>
                  </a:schemeClr>
                </a:solidFill>
                <a:latin typeface="Calibri"/>
                <a:cs typeface="Calibri"/>
              </a:rPr>
              <a:t>soprannumerarietà</a:t>
            </a:r>
            <a:r>
              <a:rPr lang="it-IT" sz="3200" b="0" cap="none" dirty="0" smtClean="0">
                <a:solidFill>
                  <a:schemeClr val="tx1">
                    <a:lumMod val="75000"/>
                    <a:lumOff val="25000"/>
                  </a:schemeClr>
                </a:solidFill>
                <a:latin typeface="Calibri"/>
                <a:cs typeface="Calibri"/>
              </a:rPr>
              <a:t>, in base all’orario complessivo delle lezioni previsto per il primo biennio e per il complessivo triennio</a:t>
            </a:r>
            <a:endParaRPr lang="it-IT" sz="3200" b="0" cap="none" dirty="0">
              <a:solidFill>
                <a:schemeClr val="tx1">
                  <a:lumMod val="75000"/>
                  <a:lumOff val="25000"/>
                </a:schemeClr>
              </a:solidFill>
              <a:latin typeface="Calibri"/>
              <a:cs typeface="Calibri"/>
            </a:endParaRP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79512" y="1676400"/>
            <a:ext cx="7088832" cy="3479405"/>
          </a:xfrm>
          <a:noFill/>
          <a:ln>
            <a:round/>
            <a:headEnd/>
            <a:tailEnd/>
          </a:ln>
        </p:spPr>
        <p:txBody>
          <a:bodyPr vert="horz" wrap="square" lIns="0" tIns="35268" rIns="0" bIns="0" numCol="1" anchor="ctr" anchorCtr="0" compatLnSpc="1">
            <a:prstTxWarp prst="textNoShape">
              <a:avLst/>
            </a:prstTxWarp>
            <a:noAutofit/>
          </a:bodyPr>
          <a:lstStyle/>
          <a:p>
            <a:pPr algn="jus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600" cap="none" dirty="0">
                <a:solidFill>
                  <a:schemeClr val="tx2">
                    <a:lumMod val="60000"/>
                    <a:lumOff val="40000"/>
                  </a:schemeClr>
                </a:solidFill>
                <a:latin typeface="Calibri"/>
                <a:cs typeface="Calibri"/>
              </a:rPr>
              <a:t>L’autonomia consente</a:t>
            </a:r>
            <a:r>
              <a:rPr lang="it-IT" sz="2600" b="0" cap="none" dirty="0">
                <a:solidFill>
                  <a:srgbClr val="404040"/>
                </a:solidFill>
                <a:latin typeface="Calibri"/>
                <a:cs typeface="Calibri"/>
              </a:rPr>
              <a:t>, dunque, di modificare i curricoli, tenuto conto delle richieste degli studenti e</a:t>
            </a:r>
            <a:br>
              <a:rPr lang="it-IT" sz="2600" b="0" cap="none" dirty="0">
                <a:solidFill>
                  <a:srgbClr val="404040"/>
                </a:solidFill>
                <a:latin typeface="Calibri"/>
                <a:cs typeface="Calibri"/>
              </a:rPr>
            </a:br>
            <a:r>
              <a:rPr lang="it-IT" sz="2600" b="0" cap="none" dirty="0">
                <a:solidFill>
                  <a:srgbClr val="404040"/>
                </a:solidFill>
                <a:latin typeface="Calibri"/>
                <a:cs typeface="Calibri"/>
              </a:rPr>
              <a:t>delle famiglie, entro il </a:t>
            </a:r>
            <a:r>
              <a:rPr lang="it-IT" sz="2600" cap="none" dirty="0">
                <a:solidFill>
                  <a:srgbClr val="558ED5"/>
                </a:solidFill>
                <a:latin typeface="Calibri"/>
                <a:cs typeface="Calibri"/>
              </a:rPr>
              <a:t>limite del 20% del monte ore </a:t>
            </a:r>
            <a:r>
              <a:rPr lang="it-IT" sz="2600" b="0" cap="none" dirty="0">
                <a:solidFill>
                  <a:srgbClr val="404040"/>
                </a:solidFill>
                <a:latin typeface="Calibri"/>
                <a:cs typeface="Calibri"/>
              </a:rPr>
              <a:t>delle lezioni, o per rafforzare alcuni insegnamenti, oppure per introdurre nuovi insegnamenti che concorrono a realizzare gli obiettivi educativi individuati nel piano dell’offerta formativa della scuola.</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323528" y="1417463"/>
            <a:ext cx="6336704" cy="4243785"/>
          </a:xfrm>
          <a:noFill/>
          <a:ln>
            <a:round/>
            <a:headEnd/>
            <a:tailEnd/>
          </a:ln>
        </p:spPr>
        <p:txBody>
          <a:bodyPr vert="horz" wrap="square" lIns="0" tIns="35268" rIns="0" bIns="0" numCol="1" anchor="ctr" anchorCtr="0" compatLnSpc="1">
            <a:prstTxWarp prst="textNoShape">
              <a:avLst/>
            </a:prstTxWarp>
            <a:normAutofit fontScale="90000"/>
          </a:bodyPr>
          <a:lstStyle/>
          <a:p>
            <a:pPr algn="jus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400" cap="none" dirty="0">
                <a:solidFill>
                  <a:srgbClr val="558ED5"/>
                </a:solidFill>
                <a:latin typeface="Calibri"/>
                <a:cs typeface="Calibri"/>
              </a:rPr>
              <a:t>Per sostenere l’autonomia delle scuole</a:t>
            </a:r>
            <a:r>
              <a:rPr lang="it-IT" sz="2400" b="0" cap="none" dirty="0">
                <a:solidFill>
                  <a:schemeClr val="tx2"/>
                </a:solidFill>
                <a:latin typeface="Calibri"/>
                <a:cs typeface="Calibri"/>
              </a:rPr>
              <a:t>, il Regolamento dispone che, nell’ambito delle dotazioni organiche del personale docente determinate annualmente con il decreto adottato dal Ministero dell’istruzione, dell’università e della ricerca, di concerto con il Ministero dell’economia e delle finanze, sia prevista la possibilità di assegnare, previa verifica della sussistenza di economie </a:t>
            </a:r>
            <a:r>
              <a:rPr lang="it-IT" sz="2400" b="0" cap="none" dirty="0" smtClean="0">
                <a:solidFill>
                  <a:schemeClr val="tx2"/>
                </a:solidFill>
                <a:latin typeface="Calibri"/>
                <a:cs typeface="Calibri"/>
              </a:rPr>
              <a:t>aggiuntive, un </a:t>
            </a:r>
            <a:r>
              <a:rPr lang="it-IT" sz="2800" cap="none" dirty="0" smtClean="0">
                <a:solidFill>
                  <a:srgbClr val="558ED5"/>
                </a:solidFill>
                <a:latin typeface="Calibri"/>
                <a:cs typeface="Calibri"/>
              </a:rPr>
              <a:t>contingente potenziato</a:t>
            </a:r>
            <a:r>
              <a:rPr lang="it-IT" sz="2900" cap="none" dirty="0" smtClean="0">
                <a:solidFill>
                  <a:srgbClr val="558ED5"/>
                </a:solidFill>
                <a:latin typeface="Calibri"/>
                <a:cs typeface="Calibri"/>
              </a:rPr>
              <a:t> </a:t>
            </a:r>
            <a:br>
              <a:rPr lang="it-IT" sz="2900" cap="none" dirty="0" smtClean="0">
                <a:solidFill>
                  <a:srgbClr val="558ED5"/>
                </a:solidFill>
                <a:latin typeface="Calibri"/>
                <a:cs typeface="Calibri"/>
              </a:rPr>
            </a:br>
            <a:r>
              <a:rPr lang="it-IT" sz="2200" b="0" cap="none" dirty="0" smtClean="0">
                <a:solidFill>
                  <a:schemeClr val="tx2"/>
                </a:solidFill>
                <a:latin typeface="Calibri"/>
                <a:cs typeface="Calibri"/>
              </a:rPr>
              <a:t>di </a:t>
            </a:r>
            <a:r>
              <a:rPr lang="it-IT" sz="2200" b="0" cap="none" dirty="0">
                <a:solidFill>
                  <a:schemeClr val="tx2"/>
                </a:solidFill>
                <a:latin typeface="Calibri"/>
                <a:cs typeface="Calibri"/>
              </a:rPr>
              <a:t>organico alle singole scuole e/o di renderlo disponibile attraverso gli accordi di rete.</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899592" y="1371600"/>
            <a:ext cx="6408712" cy="4199481"/>
          </a:xfrm>
          <a:noFill/>
          <a:ln>
            <a:round/>
            <a:headEnd/>
            <a:tailEnd/>
          </a:ln>
        </p:spPr>
        <p:txBody>
          <a:bodyPr vert="horz" wrap="square" lIns="0" tIns="35268" rIns="0" bIns="0" numCol="1" anchor="ctr" anchorCtr="0" compatLnSpc="1">
            <a:prstTxWarp prst="textNoShape">
              <a:avLst/>
            </a:prstTxWarp>
            <a:normAutofit/>
          </a:bodyPr>
          <a:lstStyle/>
          <a:p>
            <a:pPr algn="jus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000" dirty="0">
                <a:solidFill>
                  <a:schemeClr val="tx2">
                    <a:lumMod val="60000"/>
                    <a:lumOff val="40000"/>
                  </a:schemeClr>
                </a:solidFill>
                <a:latin typeface="Calibri"/>
                <a:cs typeface="Calibri"/>
              </a:rPr>
              <a:t>Gli spazi di flessibilità, </a:t>
            </a:r>
            <a:r>
              <a:rPr lang="it-IT" sz="2000" b="0" cap="none" dirty="0">
                <a:solidFill>
                  <a:schemeClr val="tx1">
                    <a:lumMod val="85000"/>
                    <a:lumOff val="15000"/>
                  </a:schemeClr>
                </a:solidFill>
                <a:latin typeface="Calibri"/>
                <a:cs typeface="Calibri"/>
              </a:rPr>
              <a:t>invece, sono riservati esclusivamente alle aree di indirizzo; si possono aggiungere alle quote di autonomia e sono disponibili a partire dal terzo anno, nella misura del 30% nel secondo biennio e del 35% nel quinto anno. Essi consentono di articolare le aree di indirizzo per le quali il Regolamento non prevede articolazioni, ovvero di adattare le articolazioni ivi previste, con l’obiettivo di corrispondere alle esigenze del territorio e ai fabbisogni formativi espressi dal mondo del lavoro, anche in relazione a particolari distretti produttivi manifatturieri</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051800" y="1295400"/>
            <a:ext cx="7025400" cy="4249886"/>
          </a:xfrm>
          <a:noFill/>
          <a:ln>
            <a:round/>
            <a:headEnd/>
            <a:tailEnd/>
          </a:ln>
        </p:spPr>
        <p:txBody>
          <a:bodyPr vert="horz" wrap="square" lIns="0" tIns="35268" rIns="0" bIns="0" numCol="1" anchor="ctr" anchorCtr="0" compatLnSpc="1">
            <a:prstTxWarp prst="textNoShape">
              <a:avLst/>
            </a:prstTxWarp>
            <a:noAutofit/>
          </a:bodyPr>
          <a:lstStyle/>
          <a:p>
            <a:pPr algn="jus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300" dirty="0">
                <a:solidFill>
                  <a:srgbClr val="558ED5"/>
                </a:solidFill>
                <a:latin typeface="Calibri"/>
                <a:cs typeface="Calibri"/>
              </a:rPr>
              <a:t>Le opzioni sono indicate da un elenco nazionale </a:t>
            </a:r>
            <a:r>
              <a:rPr lang="it-IT" sz="2300" b="0" cap="none" dirty="0">
                <a:solidFill>
                  <a:schemeClr val="tx1">
                    <a:lumMod val="75000"/>
                    <a:lumOff val="25000"/>
                  </a:schemeClr>
                </a:solidFill>
                <a:latin typeface="Calibri"/>
                <a:cs typeface="Calibri"/>
              </a:rPr>
              <a:t>contenente anche l’indicazione delle classi </a:t>
            </a:r>
            <a:r>
              <a:rPr lang="it-IT" sz="2300" b="0" cap="none" dirty="0" smtClean="0">
                <a:solidFill>
                  <a:schemeClr val="tx1">
                    <a:lumMod val="75000"/>
                    <a:lumOff val="25000"/>
                  </a:schemeClr>
                </a:solidFill>
                <a:latin typeface="Calibri"/>
                <a:cs typeface="Calibri"/>
              </a:rPr>
              <a:t>di concorso </a:t>
            </a:r>
            <a:r>
              <a:rPr lang="it-IT" sz="2300" b="0" cap="none" dirty="0">
                <a:solidFill>
                  <a:schemeClr val="tx1">
                    <a:lumMod val="75000"/>
                    <a:lumOff val="25000"/>
                  </a:schemeClr>
                </a:solidFill>
                <a:latin typeface="Calibri"/>
                <a:cs typeface="Calibri"/>
              </a:rPr>
              <a:t>dei docenti che possono essere utilizzate per gli insegnamenti ivi previsti. L’elenco nazionale è adottato con un apposito decreto del Ministro dell’istruzione, dell’università e della ricerca, di concerto con il Ministro dell’economia e delle finanze, ed è periodicamente </a:t>
            </a:r>
            <a:r>
              <a:rPr lang="it-IT" sz="2300" b="0" cap="none" dirty="0" smtClean="0">
                <a:solidFill>
                  <a:schemeClr val="tx1">
                    <a:lumMod val="75000"/>
                    <a:lumOff val="25000"/>
                  </a:schemeClr>
                </a:solidFill>
                <a:latin typeface="Calibri"/>
                <a:cs typeface="Calibri"/>
              </a:rPr>
              <a:t>aggiornato sulla </a:t>
            </a:r>
            <a:r>
              <a:rPr lang="it-IT" sz="2300" b="0" cap="none" dirty="0">
                <a:solidFill>
                  <a:schemeClr val="tx1">
                    <a:lumMod val="75000"/>
                    <a:lumOff val="25000"/>
                  </a:schemeClr>
                </a:solidFill>
                <a:latin typeface="Calibri"/>
                <a:cs typeface="Calibri"/>
              </a:rPr>
              <a:t>base degli esiti del monitoraggio e della valutazione condotti a livello nazionale.</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371600" y="1600200"/>
            <a:ext cx="6477000" cy="3068963"/>
          </a:xfrm>
          <a:noFill/>
          <a:ln>
            <a:round/>
            <a:headEnd/>
            <a:tailEnd/>
          </a:ln>
        </p:spPr>
        <p:txBody>
          <a:bodyPr vert="horz" wrap="square" lIns="0" tIns="35268" rIns="0" bIns="0" numCol="1" anchor="ctr" anchorCtr="0" compatLnSpc="1">
            <a:prstTxWarp prst="textNoShape">
              <a:avLst/>
            </a:prstTxWarp>
            <a:normAutofit fontScale="90000"/>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889" b="0" cap="none" dirty="0">
                <a:solidFill>
                  <a:schemeClr val="tx1">
                    <a:lumMod val="85000"/>
                    <a:lumOff val="15000"/>
                  </a:schemeClr>
                </a:solidFill>
                <a:latin typeface="Calibri"/>
                <a:cs typeface="Calibri"/>
              </a:rPr>
              <a:t>Nel diploma rilasciato a conclusione</a:t>
            </a:r>
            <a:r>
              <a:rPr lang="it-IT" sz="2889" b="0" cap="none" dirty="0" smtClean="0">
                <a:solidFill>
                  <a:schemeClr val="tx1">
                    <a:lumMod val="85000"/>
                    <a:lumOff val="15000"/>
                  </a:schemeClr>
                </a:solidFill>
                <a:latin typeface="Calibri"/>
                <a:cs typeface="Calibri"/>
              </a:rPr>
              <a:t> </a:t>
            </a:r>
            <a:br>
              <a:rPr lang="it-IT" sz="2889" b="0" cap="none" dirty="0" smtClean="0">
                <a:solidFill>
                  <a:schemeClr val="tx1">
                    <a:lumMod val="85000"/>
                    <a:lumOff val="15000"/>
                  </a:schemeClr>
                </a:solidFill>
                <a:latin typeface="Calibri"/>
                <a:cs typeface="Calibri"/>
              </a:rPr>
            </a:br>
            <a:r>
              <a:rPr lang="it-IT" sz="2889" b="0" cap="none" dirty="0" smtClean="0">
                <a:solidFill>
                  <a:schemeClr val="tx1">
                    <a:lumMod val="85000"/>
                    <a:lumOff val="15000"/>
                  </a:schemeClr>
                </a:solidFill>
                <a:latin typeface="Calibri"/>
                <a:cs typeface="Calibri"/>
              </a:rPr>
              <a:t>degli </a:t>
            </a:r>
            <a:r>
              <a:rPr lang="it-IT" sz="2889" b="0" cap="none" dirty="0">
                <a:solidFill>
                  <a:schemeClr val="tx1">
                    <a:lumMod val="85000"/>
                    <a:lumOff val="15000"/>
                  </a:schemeClr>
                </a:solidFill>
                <a:latin typeface="Calibri"/>
                <a:cs typeface="Calibri"/>
              </a:rPr>
              <a:t>esami di Stato sono certificate le</a:t>
            </a:r>
            <a:r>
              <a:rPr lang="it-IT" sz="2889" b="0" cap="none" dirty="0" smtClean="0">
                <a:solidFill>
                  <a:schemeClr val="tx1">
                    <a:lumMod val="85000"/>
                    <a:lumOff val="15000"/>
                  </a:schemeClr>
                </a:solidFill>
                <a:latin typeface="Calibri"/>
                <a:cs typeface="Calibri"/>
              </a:rPr>
              <a:t> </a:t>
            </a:r>
            <a:r>
              <a:rPr lang="it-IT" sz="4000" dirty="0" smtClean="0">
                <a:solidFill>
                  <a:schemeClr val="tx2"/>
                </a:solidFill>
                <a:latin typeface="Calibri"/>
                <a:cs typeface="Calibri"/>
              </a:rPr>
              <a:t/>
            </a:r>
            <a:br>
              <a:rPr lang="it-IT" sz="4000" dirty="0" smtClean="0">
                <a:solidFill>
                  <a:schemeClr val="tx2"/>
                </a:solidFill>
                <a:latin typeface="Calibri"/>
                <a:cs typeface="Calibri"/>
              </a:rPr>
            </a:br>
            <a:r>
              <a:rPr lang="it-IT" sz="5400" dirty="0" smtClean="0">
                <a:solidFill>
                  <a:schemeClr val="tx2">
                    <a:lumMod val="60000"/>
                    <a:lumOff val="40000"/>
                  </a:schemeClr>
                </a:solidFill>
                <a:latin typeface="Calibri"/>
                <a:cs typeface="Calibri"/>
              </a:rPr>
              <a:t>competenze </a:t>
            </a:r>
            <a:r>
              <a:rPr lang="it-IT" sz="5400" dirty="0">
                <a:solidFill>
                  <a:schemeClr val="tx2">
                    <a:lumMod val="60000"/>
                    <a:lumOff val="40000"/>
                  </a:schemeClr>
                </a:solidFill>
                <a:latin typeface="Calibri"/>
                <a:cs typeface="Calibri"/>
              </a:rPr>
              <a:t>acquisite</a:t>
            </a:r>
            <a:r>
              <a:rPr lang="it-IT" sz="4000" dirty="0">
                <a:solidFill>
                  <a:schemeClr val="tx2"/>
                </a:solidFill>
                <a:latin typeface="Calibri"/>
                <a:cs typeface="Calibri"/>
              </a:rPr>
              <a:t/>
            </a:r>
            <a:br>
              <a:rPr lang="it-IT" sz="4000" dirty="0">
                <a:solidFill>
                  <a:schemeClr val="tx2"/>
                </a:solidFill>
                <a:latin typeface="Calibri"/>
                <a:cs typeface="Calibri"/>
              </a:rPr>
            </a:br>
            <a:r>
              <a:rPr lang="it-IT" sz="2889" b="0" cap="none" dirty="0">
                <a:solidFill>
                  <a:schemeClr val="tx2"/>
                </a:solidFill>
                <a:latin typeface="Calibri"/>
                <a:cs typeface="Calibri"/>
              </a:rPr>
              <a:t>dallo studente anche con riferimento alle eventuali opzioni seguite.</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219200" y="1676400"/>
            <a:ext cx="6781800" cy="3515587"/>
          </a:xfrm>
          <a:noFill/>
          <a:ln>
            <a:round/>
            <a:headEnd/>
            <a:tailEnd/>
          </a:ln>
        </p:spPr>
        <p:txBody>
          <a:bodyPr vert="horz" wrap="square" lIns="0" tIns="35268" rIns="0" bIns="0" numCol="1" anchor="ctr" anchorCtr="0" compatLnSpc="1">
            <a:prstTxWarp prst="textNoShape">
              <a:avLst/>
            </a:prstTxWarp>
            <a:normAutofit fontScale="90000"/>
          </a:bodyPr>
          <a:lstStyle/>
          <a:p>
            <a:pPr algn="jus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667" b="0" cap="none" dirty="0">
                <a:solidFill>
                  <a:srgbClr val="404040"/>
                </a:solidFill>
                <a:latin typeface="Calibri"/>
                <a:cs typeface="Calibri"/>
              </a:rPr>
              <a:t>Inoltre, </a:t>
            </a:r>
            <a:r>
              <a:rPr lang="it-IT" sz="2900" cap="none" dirty="0">
                <a:solidFill>
                  <a:schemeClr val="tx2">
                    <a:lumMod val="60000"/>
                    <a:lumOff val="40000"/>
                  </a:schemeClr>
                </a:solidFill>
                <a:latin typeface="Calibri"/>
                <a:cs typeface="Calibri"/>
              </a:rPr>
              <a:t>per arricchire l’offerta formativa della scuola </a:t>
            </a:r>
            <a:r>
              <a:rPr lang="it-IT" sz="2667" b="0" cap="none" dirty="0">
                <a:solidFill>
                  <a:schemeClr val="tx1">
                    <a:lumMod val="75000"/>
                    <a:lumOff val="25000"/>
                  </a:schemeClr>
                </a:solidFill>
                <a:latin typeface="Calibri"/>
                <a:cs typeface="Calibri"/>
              </a:rPr>
              <a:t>e disporre di competenze specialistiche non presenti nell’istituto, le scuole possono stipulare contratti d’opera con esperti del mondo del lavoro e delle professioni, che abbiano una specifica e documentata esperienza professionale maturata nel settore di riferimento, nei limiti degli spazi di flessibilità previsti dal regolamento sul riordino </a:t>
            </a:r>
            <a:r>
              <a:rPr lang="it-IT" sz="2667" b="0" cap="none" dirty="0" smtClean="0">
                <a:solidFill>
                  <a:schemeClr val="tx1">
                    <a:lumMod val="75000"/>
                    <a:lumOff val="25000"/>
                  </a:schemeClr>
                </a:solidFill>
                <a:latin typeface="Calibri"/>
                <a:cs typeface="Calibri"/>
              </a:rPr>
              <a:t>degli istituti </a:t>
            </a:r>
            <a:r>
              <a:rPr lang="it-IT" sz="2667" b="0" cap="none" dirty="0">
                <a:solidFill>
                  <a:schemeClr val="tx1">
                    <a:lumMod val="75000"/>
                    <a:lumOff val="25000"/>
                  </a:schemeClr>
                </a:solidFill>
                <a:latin typeface="Calibri"/>
                <a:cs typeface="Calibri"/>
              </a:rPr>
              <a:t>tecnici e delle risorse iscritte nel programma annuale di ciascuna istituzione scolastica.</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bwMode="auto">
          <a:xfrm>
            <a:off x="1219200" y="2524125"/>
            <a:ext cx="6934200" cy="1362075"/>
          </a:xfrm>
          <a:noFill/>
          <a:ln>
            <a:round/>
            <a:headEnd/>
            <a:tailEnd/>
          </a:ln>
        </p:spPr>
        <p:txBody>
          <a:bodyPr vert="horz" wrap="square" lIns="0" tIns="35268" rIns="0" bIns="0" numCol="1" anchor="ctr" anchorCtr="0" compatLnSpc="1">
            <a:prstTxWarp prst="textNoShape">
              <a:avLst/>
            </a:prstTxWarp>
            <a:normAutofit fontScale="90000"/>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4000" dirty="0" smtClean="0">
                <a:solidFill>
                  <a:schemeClr val="tx2">
                    <a:lumMod val="60000"/>
                    <a:lumOff val="40000"/>
                  </a:schemeClr>
                </a:solidFill>
                <a:latin typeface="Calibri"/>
                <a:cs typeface="Calibri"/>
              </a:rPr>
              <a:t>CTS e DIPARTIMENTI </a:t>
            </a:r>
            <a:br>
              <a:rPr lang="it-IT" sz="4000" dirty="0" smtClean="0">
                <a:solidFill>
                  <a:schemeClr val="tx2">
                    <a:lumMod val="60000"/>
                    <a:lumOff val="40000"/>
                  </a:schemeClr>
                </a:solidFill>
                <a:latin typeface="Calibri"/>
                <a:cs typeface="Calibri"/>
              </a:rPr>
            </a:br>
            <a:r>
              <a:rPr lang="it-IT" sz="4000" dirty="0" smtClean="0">
                <a:solidFill>
                  <a:schemeClr val="tx2">
                    <a:lumMod val="60000"/>
                    <a:lumOff val="40000"/>
                  </a:schemeClr>
                </a:solidFill>
                <a:latin typeface="Calibri"/>
                <a:cs typeface="Calibri"/>
              </a:rPr>
              <a:t>della DELIVERY UNIT CAMPANIA</a:t>
            </a:r>
            <a:br>
              <a:rPr lang="it-IT" sz="4000" dirty="0" smtClean="0">
                <a:solidFill>
                  <a:schemeClr val="tx2">
                    <a:lumMod val="60000"/>
                    <a:lumOff val="40000"/>
                  </a:schemeClr>
                </a:solidFill>
                <a:latin typeface="Calibri"/>
                <a:cs typeface="Calibri"/>
              </a:rPr>
            </a:br>
            <a:r>
              <a:rPr lang="it-IT" sz="4000" dirty="0" smtClean="0">
                <a:solidFill>
                  <a:schemeClr val="tx2">
                    <a:lumMod val="60000"/>
                    <a:lumOff val="40000"/>
                  </a:schemeClr>
                </a:solidFill>
                <a:latin typeface="Calibri"/>
                <a:cs typeface="Calibri"/>
              </a:rPr>
              <a:t>insieme per …</a:t>
            </a:r>
            <a:endParaRPr lang="it-IT" sz="4000" dirty="0">
              <a:solidFill>
                <a:schemeClr val="tx2">
                  <a:lumMod val="60000"/>
                  <a:lumOff val="40000"/>
                </a:schemeClr>
              </a:solidFill>
              <a:latin typeface="Calibri"/>
              <a:cs typeface="Calibri"/>
            </a:endParaRP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endParaRPr lang="it-IT"/>
          </a:p>
        </p:txBody>
      </p:sp>
      <p:pic>
        <p:nvPicPr>
          <p:cNvPr id="5" name="Immagine 4" descr="slaide_spes_copertina.jpg"/>
          <p:cNvPicPr>
            <a:picLocks noChangeAspect="1"/>
          </p:cNvPicPr>
          <p:nvPr/>
        </p:nvPicPr>
        <p:blipFill>
          <a:blip r:embed="rId2"/>
          <a:stretch>
            <a:fillRect/>
          </a:stretch>
        </p:blipFill>
        <p:spPr>
          <a:xfrm>
            <a:off x="0" y="196799"/>
            <a:ext cx="9144000" cy="646440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71600" y="0"/>
            <a:ext cx="8229600" cy="1143000"/>
          </a:xfrm>
        </p:spPr>
        <p:txBody>
          <a:bodyPr>
            <a:normAutofit/>
          </a:bodyPr>
          <a:lstStyle/>
          <a:p>
            <a:r>
              <a:rPr lang="it-IT" sz="4000" b="1" dirty="0" smtClean="0">
                <a:solidFill>
                  <a:schemeClr val="tx2">
                    <a:lumMod val="60000"/>
                    <a:lumOff val="40000"/>
                  </a:schemeClr>
                </a:solidFill>
              </a:rPr>
              <a:t>Che cosa è SPES?</a:t>
            </a:r>
            <a:endParaRPr lang="it-IT" sz="4000" b="1" dirty="0">
              <a:solidFill>
                <a:schemeClr val="tx2">
                  <a:lumMod val="60000"/>
                  <a:lumOff val="40000"/>
                </a:schemeClr>
              </a:solidFill>
            </a:endParaRPr>
          </a:p>
        </p:txBody>
      </p:sp>
      <p:sp>
        <p:nvSpPr>
          <p:cNvPr id="3" name="Segnaposto contenuto 2"/>
          <p:cNvSpPr>
            <a:spLocks noGrp="1"/>
          </p:cNvSpPr>
          <p:nvPr>
            <p:ph idx="1"/>
          </p:nvPr>
        </p:nvSpPr>
        <p:spPr>
          <a:xfrm>
            <a:off x="3505200" y="1340768"/>
            <a:ext cx="5486400" cy="4525963"/>
          </a:xfrm>
        </p:spPr>
        <p:txBody>
          <a:bodyPr wrap="square">
            <a:normAutofit/>
          </a:bodyPr>
          <a:lstStyle/>
          <a:p>
            <a:pPr marL="0" algn="just">
              <a:spcBef>
                <a:spcPts val="0"/>
              </a:spcBef>
              <a:buNone/>
            </a:pPr>
            <a:r>
              <a:rPr lang="it-IT" sz="3000" b="1" dirty="0" smtClean="0"/>
              <a:t>SPES è </a:t>
            </a:r>
            <a:r>
              <a:rPr lang="it-IT" sz="3000" dirty="0" smtClean="0"/>
              <a:t>un ambiente virtuale </a:t>
            </a:r>
            <a:r>
              <a:rPr lang="it-IT" sz="3000" b="1" i="1" dirty="0" smtClean="0"/>
              <a:t>innovativo, semplice, europeo</a:t>
            </a:r>
            <a:r>
              <a:rPr lang="it-IT" sz="3000" dirty="0" smtClean="0"/>
              <a:t> che fornisce a scuole, aziende e studenti strumenti per la valorizzazione formativa in chiave di competenze acquisite a scuola e acquisibili in esperienze di tirocinio.</a:t>
            </a:r>
            <a:endParaRPr lang="it-IT" sz="3000" dirty="0"/>
          </a:p>
        </p:txBody>
      </p:sp>
      <p:pic>
        <p:nvPicPr>
          <p:cNvPr id="4" name="Immagine 3" descr="LOGO SPES.jpg"/>
          <p:cNvPicPr>
            <a:picLocks noChangeAspect="1"/>
          </p:cNvPicPr>
          <p:nvPr/>
        </p:nvPicPr>
        <p:blipFill>
          <a:blip r:embed="rId2"/>
          <a:stretch>
            <a:fillRect/>
          </a:stretch>
        </p:blipFill>
        <p:spPr>
          <a:xfrm>
            <a:off x="359664" y="1676400"/>
            <a:ext cx="2993136" cy="14051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body" idx="1"/>
          </p:nvPr>
        </p:nvSpPr>
        <p:spPr bwMode="auto">
          <a:xfrm>
            <a:off x="1524000" y="2906713"/>
            <a:ext cx="5449887" cy="1500187"/>
          </a:xfrm>
          <a:noFill/>
          <a:ln/>
        </p:spPr>
        <p:txBody>
          <a:bodyPr vert="horz" wrap="square" lIns="0" tIns="0" rIns="0" bIns="0" numCol="1" anchor="ctr" anchorCtr="0" compatLnSpc="1">
            <a:prstTxWarp prst="textNoShape">
              <a:avLst/>
            </a:prstTxWarp>
            <a:noAutofit/>
          </a:bodyPr>
          <a:lstStyle/>
          <a:p>
            <a:pPr>
              <a:lnSpc>
                <a:spcPct val="101000"/>
              </a:lnSpc>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700" b="1" dirty="0">
                <a:solidFill>
                  <a:srgbClr val="558ED5"/>
                </a:solidFill>
                <a:latin typeface="Tahoma" pitchFamily="32" charset="0"/>
                <a:cs typeface="Arial" charset="0"/>
              </a:rPr>
              <a:t>Autonomia e </a:t>
            </a:r>
            <a:r>
              <a:rPr lang="it-IT" sz="2700" b="1" dirty="0" smtClean="0">
                <a:solidFill>
                  <a:srgbClr val="558ED5"/>
                </a:solidFill>
                <a:latin typeface="Tahoma" pitchFamily="32" charset="0"/>
                <a:cs typeface="Arial" charset="0"/>
              </a:rPr>
              <a:t>flessibilità</a:t>
            </a:r>
          </a:p>
          <a:p>
            <a:pPr>
              <a:lnSpc>
                <a:spcPct val="101000"/>
              </a:lnSpc>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700" b="1" dirty="0" smtClean="0">
                <a:solidFill>
                  <a:srgbClr val="558ED5"/>
                </a:solidFill>
                <a:latin typeface="Tahoma" pitchFamily="32" charset="0"/>
                <a:cs typeface="Arial" charset="0"/>
              </a:rPr>
              <a:t> </a:t>
            </a:r>
            <a:endParaRPr lang="it-IT" sz="2700" b="1" dirty="0">
              <a:solidFill>
                <a:srgbClr val="558ED5"/>
              </a:solidFill>
              <a:latin typeface="Tahoma" pitchFamily="32" charset="0"/>
              <a:cs typeface="Arial" charset="0"/>
            </a:endParaRPr>
          </a:p>
          <a:p>
            <a:pPr>
              <a:lnSpc>
                <a:spcPct val="101000"/>
              </a:lnSpc>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700" b="1" dirty="0" smtClean="0">
                <a:solidFill>
                  <a:srgbClr val="558ED5"/>
                </a:solidFill>
                <a:latin typeface="Tahoma" pitchFamily="32" charset="0"/>
                <a:cs typeface="Arial" charset="0"/>
              </a:rPr>
              <a:t>Dipartimenti</a:t>
            </a:r>
          </a:p>
          <a:p>
            <a:pPr>
              <a:lnSpc>
                <a:spcPct val="101000"/>
              </a:lnSpc>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700" b="1" dirty="0" smtClean="0">
                <a:solidFill>
                  <a:srgbClr val="558ED5"/>
                </a:solidFill>
                <a:latin typeface="Tahoma" pitchFamily="32" charset="0"/>
                <a:cs typeface="Arial" charset="0"/>
              </a:rPr>
              <a:t> </a:t>
            </a:r>
            <a:endParaRPr lang="it-IT" sz="2700" b="1" dirty="0">
              <a:solidFill>
                <a:srgbClr val="558ED5"/>
              </a:solidFill>
              <a:latin typeface="Tahoma" pitchFamily="32" charset="0"/>
              <a:cs typeface="Arial" charset="0"/>
            </a:endParaRPr>
          </a:p>
          <a:p>
            <a:pPr>
              <a:lnSpc>
                <a:spcPct val="101000"/>
              </a:lnSpc>
              <a:tabLst>
                <a:tab pos="311045"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2700" b="1" dirty="0">
                <a:solidFill>
                  <a:srgbClr val="558ED5"/>
                </a:solidFill>
                <a:latin typeface="Tahoma" pitchFamily="32" charset="0"/>
                <a:cs typeface="Arial" charset="0"/>
              </a:rPr>
              <a:t>Comitato tecnico scientifico Ufficio tecnico</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76400" y="152400"/>
            <a:ext cx="8229600" cy="648934"/>
          </a:xfrm>
        </p:spPr>
        <p:txBody>
          <a:bodyPr>
            <a:normAutofit fontScale="90000"/>
          </a:bodyPr>
          <a:lstStyle/>
          <a:p>
            <a:r>
              <a:rPr lang="it-IT" sz="4000" b="1" dirty="0" smtClean="0">
                <a:solidFill>
                  <a:schemeClr val="tx2">
                    <a:lumMod val="60000"/>
                    <a:lumOff val="40000"/>
                  </a:schemeClr>
                </a:solidFill>
              </a:rPr>
              <a:t>Perché </a:t>
            </a:r>
            <a:r>
              <a:rPr lang="it-IT" sz="4000" b="1" u="sng" dirty="0" smtClean="0">
                <a:solidFill>
                  <a:schemeClr val="tx2">
                    <a:lumMod val="60000"/>
                    <a:lumOff val="40000"/>
                  </a:schemeClr>
                </a:solidFill>
              </a:rPr>
              <a:t>INNOVATIVO?</a:t>
            </a:r>
            <a:endParaRPr lang="it-IT" sz="4000" b="1" u="sng" dirty="0">
              <a:solidFill>
                <a:schemeClr val="tx2">
                  <a:lumMod val="60000"/>
                  <a:lumOff val="40000"/>
                </a:schemeClr>
              </a:solidFill>
            </a:endParaRPr>
          </a:p>
        </p:txBody>
      </p:sp>
      <p:sp>
        <p:nvSpPr>
          <p:cNvPr id="3" name="Segnaposto contenuto 2"/>
          <p:cNvSpPr>
            <a:spLocks noGrp="1"/>
          </p:cNvSpPr>
          <p:nvPr>
            <p:ph idx="1"/>
          </p:nvPr>
        </p:nvSpPr>
        <p:spPr>
          <a:xfrm>
            <a:off x="4355976" y="1417638"/>
            <a:ext cx="4483224" cy="4114800"/>
          </a:xfrm>
        </p:spPr>
        <p:txBody>
          <a:bodyPr wrap="square">
            <a:normAutofit fontScale="92500" lnSpcReduction="10000"/>
          </a:bodyPr>
          <a:lstStyle/>
          <a:p>
            <a:pPr marL="0">
              <a:spcBef>
                <a:spcPts val="0"/>
              </a:spcBef>
              <a:buNone/>
            </a:pPr>
            <a:r>
              <a:rPr lang="it-IT" sz="3000" b="1" dirty="0" smtClean="0">
                <a:solidFill>
                  <a:srgbClr val="558ED5"/>
                </a:solidFill>
              </a:rPr>
              <a:t>SPES non è </a:t>
            </a:r>
            <a:r>
              <a:rPr lang="it-IT" sz="3000" dirty="0" smtClean="0"/>
              <a:t>una semplice anagrafica di alunni, scuole e aziende</a:t>
            </a:r>
          </a:p>
          <a:p>
            <a:pPr marL="0">
              <a:spcBef>
                <a:spcPts val="0"/>
              </a:spcBef>
              <a:buNone/>
            </a:pPr>
            <a:endParaRPr lang="it-IT" sz="3000" b="1" dirty="0" smtClean="0"/>
          </a:p>
          <a:p>
            <a:pPr marL="0">
              <a:spcBef>
                <a:spcPts val="0"/>
              </a:spcBef>
              <a:buNone/>
            </a:pPr>
            <a:r>
              <a:rPr lang="it-IT" sz="3000" b="1" dirty="0" smtClean="0">
                <a:solidFill>
                  <a:srgbClr val="558ED5"/>
                </a:solidFill>
              </a:rPr>
              <a:t>SPES è </a:t>
            </a:r>
            <a:r>
              <a:rPr lang="it-IT" sz="3000" dirty="0" smtClean="0"/>
              <a:t>uno strumento di gestione della didattica per competenze, delle quote di flessibilità, dei profili formativi e delle esperienze formative degli studenti</a:t>
            </a:r>
          </a:p>
        </p:txBody>
      </p:sp>
      <p:pic>
        <p:nvPicPr>
          <p:cNvPr id="5" name="Immagine 4" descr="Slide_1.jpg"/>
          <p:cNvPicPr>
            <a:picLocks noChangeAspect="1"/>
          </p:cNvPicPr>
          <p:nvPr/>
        </p:nvPicPr>
        <p:blipFill>
          <a:blip r:embed="rId2"/>
          <a:stretch>
            <a:fillRect/>
          </a:stretch>
        </p:blipFill>
        <p:spPr>
          <a:xfrm>
            <a:off x="457200" y="1417638"/>
            <a:ext cx="3754760" cy="4114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00200" y="44624"/>
            <a:ext cx="8229600" cy="1143000"/>
          </a:xfrm>
        </p:spPr>
        <p:txBody>
          <a:bodyPr>
            <a:normAutofit/>
          </a:bodyPr>
          <a:lstStyle/>
          <a:p>
            <a:r>
              <a:rPr lang="it-IT" sz="4000" b="1" dirty="0" smtClean="0">
                <a:solidFill>
                  <a:schemeClr val="tx2">
                    <a:lumMod val="60000"/>
                    <a:lumOff val="40000"/>
                  </a:schemeClr>
                </a:solidFill>
              </a:rPr>
              <a:t>Perché </a:t>
            </a:r>
            <a:r>
              <a:rPr lang="it-IT" sz="4000" b="1" u="sng" dirty="0" smtClean="0">
                <a:solidFill>
                  <a:schemeClr val="tx2">
                    <a:lumMod val="60000"/>
                    <a:lumOff val="40000"/>
                  </a:schemeClr>
                </a:solidFill>
              </a:rPr>
              <a:t>SEMPLICE?</a:t>
            </a:r>
            <a:endParaRPr lang="it-IT" sz="4000" b="1" u="sng" dirty="0">
              <a:solidFill>
                <a:schemeClr val="tx2">
                  <a:lumMod val="60000"/>
                  <a:lumOff val="40000"/>
                </a:schemeClr>
              </a:solidFill>
            </a:endParaRPr>
          </a:p>
        </p:txBody>
      </p:sp>
      <p:sp>
        <p:nvSpPr>
          <p:cNvPr id="3" name="Segnaposto contenuto 2"/>
          <p:cNvSpPr>
            <a:spLocks noGrp="1"/>
          </p:cNvSpPr>
          <p:nvPr>
            <p:ph idx="1"/>
          </p:nvPr>
        </p:nvSpPr>
        <p:spPr>
          <a:xfrm>
            <a:off x="179512" y="1484784"/>
            <a:ext cx="3733800" cy="3657599"/>
          </a:xfrm>
        </p:spPr>
        <p:txBody>
          <a:bodyPr wrap="square">
            <a:normAutofit fontScale="85000" lnSpcReduction="10000"/>
          </a:bodyPr>
          <a:lstStyle/>
          <a:p>
            <a:pPr marL="0">
              <a:spcBef>
                <a:spcPts val="0"/>
              </a:spcBef>
              <a:buNone/>
            </a:pPr>
            <a:r>
              <a:rPr lang="it-IT" sz="3000" b="1" dirty="0" smtClean="0">
                <a:solidFill>
                  <a:srgbClr val="558ED5"/>
                </a:solidFill>
              </a:rPr>
              <a:t>SPES consente a SCUOLE, AZIENDE e STUDENTI:</a:t>
            </a:r>
          </a:p>
          <a:p>
            <a:pPr marL="0">
              <a:spcBef>
                <a:spcPts val="0"/>
              </a:spcBef>
              <a:buNone/>
            </a:pPr>
            <a:endParaRPr lang="it-IT" sz="3000" b="1" dirty="0" smtClean="0">
              <a:solidFill>
                <a:srgbClr val="558ED5"/>
              </a:solidFill>
            </a:endParaRPr>
          </a:p>
          <a:p>
            <a:pPr marL="360000">
              <a:spcBef>
                <a:spcPts val="0"/>
              </a:spcBef>
            </a:pPr>
            <a:r>
              <a:rPr lang="it-IT" sz="3000" dirty="0" smtClean="0"/>
              <a:t>la gestione  di qualsiasi sua  funzione in soli </a:t>
            </a:r>
            <a:r>
              <a:rPr lang="it-IT" sz="3000" dirty="0" err="1" smtClean="0"/>
              <a:t>2</a:t>
            </a:r>
            <a:r>
              <a:rPr lang="it-IT" sz="3000" dirty="0" smtClean="0"/>
              <a:t> CLICK!</a:t>
            </a:r>
          </a:p>
          <a:p>
            <a:pPr marL="360000">
              <a:spcBef>
                <a:spcPts val="0"/>
              </a:spcBef>
            </a:pPr>
            <a:endParaRPr lang="it-IT" sz="3000" dirty="0" smtClean="0"/>
          </a:p>
          <a:p>
            <a:pPr marL="360000">
              <a:spcBef>
                <a:spcPts val="0"/>
              </a:spcBef>
            </a:pPr>
            <a:r>
              <a:rPr lang="it-IT" sz="3000" dirty="0" smtClean="0"/>
              <a:t>la semplificazione dei processi quotidiani</a:t>
            </a:r>
          </a:p>
          <a:p>
            <a:pPr marL="0">
              <a:spcBef>
                <a:spcPts val="0"/>
              </a:spcBef>
              <a:buNone/>
            </a:pPr>
            <a:endParaRPr lang="it-IT" sz="3000" b="1" dirty="0" smtClean="0">
              <a:solidFill>
                <a:srgbClr val="558ED5"/>
              </a:solidFill>
            </a:endParaRPr>
          </a:p>
        </p:txBody>
      </p:sp>
      <p:pic>
        <p:nvPicPr>
          <p:cNvPr id="6" name="Immagine 5" descr="sito_spes.jpg"/>
          <p:cNvPicPr>
            <a:picLocks noChangeAspect="1"/>
          </p:cNvPicPr>
          <p:nvPr/>
        </p:nvPicPr>
        <p:blipFill>
          <a:blip r:embed="rId2"/>
          <a:stretch>
            <a:fillRect/>
          </a:stretch>
        </p:blipFill>
        <p:spPr>
          <a:xfrm>
            <a:off x="4572000" y="1600200"/>
            <a:ext cx="4174401" cy="37730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28800" y="0"/>
            <a:ext cx="8229600" cy="1143000"/>
          </a:xfrm>
        </p:spPr>
        <p:txBody>
          <a:bodyPr>
            <a:normAutofit/>
          </a:bodyPr>
          <a:lstStyle/>
          <a:p>
            <a:r>
              <a:rPr lang="it-IT" sz="4000" b="1" dirty="0" smtClean="0">
                <a:solidFill>
                  <a:schemeClr val="tx2">
                    <a:lumMod val="60000"/>
                    <a:lumOff val="40000"/>
                  </a:schemeClr>
                </a:solidFill>
              </a:rPr>
              <a:t>Perché </a:t>
            </a:r>
            <a:r>
              <a:rPr lang="it-IT" sz="4000" b="1" u="sng" dirty="0" smtClean="0">
                <a:solidFill>
                  <a:schemeClr val="tx2">
                    <a:lumMod val="60000"/>
                    <a:lumOff val="40000"/>
                  </a:schemeClr>
                </a:solidFill>
              </a:rPr>
              <a:t>EUROPEO?</a:t>
            </a:r>
            <a:endParaRPr lang="it-IT" sz="4000" b="1" u="sng" dirty="0">
              <a:solidFill>
                <a:schemeClr val="tx2">
                  <a:lumMod val="60000"/>
                  <a:lumOff val="40000"/>
                </a:schemeClr>
              </a:solidFill>
            </a:endParaRPr>
          </a:p>
        </p:txBody>
      </p:sp>
      <p:sp>
        <p:nvSpPr>
          <p:cNvPr id="3" name="Segnaposto contenuto 2"/>
          <p:cNvSpPr>
            <a:spLocks noGrp="1"/>
          </p:cNvSpPr>
          <p:nvPr>
            <p:ph idx="1"/>
          </p:nvPr>
        </p:nvSpPr>
        <p:spPr>
          <a:xfrm>
            <a:off x="533400" y="1676400"/>
            <a:ext cx="3733800" cy="3657599"/>
          </a:xfrm>
        </p:spPr>
        <p:txBody>
          <a:bodyPr wrap="square">
            <a:normAutofit fontScale="92500" lnSpcReduction="20000"/>
          </a:bodyPr>
          <a:lstStyle/>
          <a:p>
            <a:pPr marL="0">
              <a:spcBef>
                <a:spcPts val="0"/>
              </a:spcBef>
              <a:buNone/>
            </a:pPr>
            <a:r>
              <a:rPr lang="it-IT" sz="2800" dirty="0" smtClean="0"/>
              <a:t>Rispetta le indicazioni dell’UE relative alla:</a:t>
            </a:r>
          </a:p>
          <a:p>
            <a:pPr marL="0">
              <a:spcBef>
                <a:spcPts val="0"/>
              </a:spcBef>
              <a:buNone/>
            </a:pPr>
            <a:endParaRPr lang="it-IT" sz="2800" dirty="0" smtClean="0"/>
          </a:p>
          <a:p>
            <a:pPr marL="360000">
              <a:spcBef>
                <a:spcPts val="0"/>
              </a:spcBef>
            </a:pPr>
            <a:r>
              <a:rPr lang="it-IT" sz="2800" b="1" dirty="0" smtClean="0">
                <a:solidFill>
                  <a:srgbClr val="558ED5"/>
                </a:solidFill>
              </a:rPr>
              <a:t>standardizzazione dei processi </a:t>
            </a:r>
            <a:r>
              <a:rPr lang="it-IT" sz="2800" dirty="0" smtClean="0"/>
              <a:t>(EQUARF)</a:t>
            </a:r>
          </a:p>
          <a:p>
            <a:pPr marL="360000">
              <a:spcBef>
                <a:spcPts val="0"/>
              </a:spcBef>
            </a:pPr>
            <a:endParaRPr lang="it-IT" sz="2800" dirty="0" smtClean="0"/>
          </a:p>
          <a:p>
            <a:pPr marL="360000">
              <a:spcBef>
                <a:spcPts val="0"/>
              </a:spcBef>
            </a:pPr>
            <a:r>
              <a:rPr lang="it-IT" sz="2800" b="1" dirty="0" smtClean="0">
                <a:solidFill>
                  <a:srgbClr val="558ED5"/>
                </a:solidFill>
              </a:rPr>
              <a:t>valutazione delle competenze </a:t>
            </a:r>
            <a:r>
              <a:rPr lang="it-IT" sz="2800" dirty="0" smtClean="0"/>
              <a:t>(EQF)</a:t>
            </a:r>
          </a:p>
          <a:p>
            <a:pPr marL="360000">
              <a:spcBef>
                <a:spcPts val="0"/>
              </a:spcBef>
              <a:buNone/>
            </a:pPr>
            <a:endParaRPr lang="it-IT" sz="2800" dirty="0" smtClean="0"/>
          </a:p>
          <a:p>
            <a:pPr marL="360000">
              <a:spcBef>
                <a:spcPts val="0"/>
              </a:spcBef>
            </a:pPr>
            <a:r>
              <a:rPr lang="it-IT" sz="2800" dirty="0" smtClean="0">
                <a:solidFill>
                  <a:srgbClr val="558ED5"/>
                </a:solidFill>
              </a:rPr>
              <a:t> </a:t>
            </a:r>
            <a:r>
              <a:rPr lang="it-IT" sz="2800" b="1" dirty="0" smtClean="0">
                <a:solidFill>
                  <a:srgbClr val="558ED5"/>
                </a:solidFill>
              </a:rPr>
              <a:t>trasferibilità delle competenze </a:t>
            </a:r>
            <a:r>
              <a:rPr lang="it-IT" sz="2800" dirty="0" smtClean="0">
                <a:solidFill>
                  <a:srgbClr val="558ED5"/>
                </a:solidFill>
              </a:rPr>
              <a:t> </a:t>
            </a:r>
            <a:r>
              <a:rPr lang="it-IT" sz="2800" dirty="0" smtClean="0"/>
              <a:t>(ECVET). </a:t>
            </a:r>
            <a:endParaRPr lang="it-IT" sz="3000" b="1" dirty="0" smtClean="0">
              <a:solidFill>
                <a:srgbClr val="558ED5"/>
              </a:solidFill>
            </a:endParaRPr>
          </a:p>
        </p:txBody>
      </p:sp>
      <p:pic>
        <p:nvPicPr>
          <p:cNvPr id="5" name="Immagine 4" descr="Slide_1.jpg"/>
          <p:cNvPicPr>
            <a:picLocks noChangeAspect="1"/>
          </p:cNvPicPr>
          <p:nvPr/>
        </p:nvPicPr>
        <p:blipFill>
          <a:blip r:embed="rId2"/>
          <a:stretch>
            <a:fillRect/>
          </a:stretch>
        </p:blipFill>
        <p:spPr>
          <a:xfrm rot="889532">
            <a:off x="4483257" y="1554166"/>
            <a:ext cx="4075844" cy="38177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0" y="2209800"/>
            <a:ext cx="6553200" cy="2895600"/>
          </a:xfrm>
        </p:spPr>
        <p:txBody>
          <a:bodyPr>
            <a:normAutofit/>
          </a:bodyPr>
          <a:lstStyle/>
          <a:p>
            <a:r>
              <a:rPr lang="it-IT" sz="4000" b="1" dirty="0" smtClean="0">
                <a:solidFill>
                  <a:schemeClr val="tx2">
                    <a:lumMod val="60000"/>
                    <a:lumOff val="40000"/>
                  </a:schemeClr>
                </a:solidFill>
              </a:rPr>
              <a:t>è innovativo, semplice, europeo per le SCUOLE perché </a:t>
            </a:r>
            <a:r>
              <a:rPr lang="it-IT" sz="4000" b="1" dirty="0" err="1" smtClean="0">
                <a:solidFill>
                  <a:schemeClr val="tx2">
                    <a:lumMod val="60000"/>
                    <a:lumOff val="40000"/>
                  </a:schemeClr>
                </a:solidFill>
              </a:rPr>
              <a:t>consente…</a:t>
            </a:r>
            <a:endParaRPr lang="it-IT" sz="4000" b="1" u="sng" dirty="0">
              <a:solidFill>
                <a:schemeClr val="tx2">
                  <a:lumMod val="60000"/>
                  <a:lumOff val="40000"/>
                </a:schemeClr>
              </a:solidFill>
            </a:endParaRPr>
          </a:p>
        </p:txBody>
      </p:sp>
      <p:pic>
        <p:nvPicPr>
          <p:cNvPr id="7" name="Immagine 6" descr="LOGO SPES copia.jpg"/>
          <p:cNvPicPr>
            <a:picLocks noChangeAspect="1"/>
          </p:cNvPicPr>
          <p:nvPr/>
        </p:nvPicPr>
        <p:blipFill>
          <a:blip r:embed="rId2"/>
          <a:stretch>
            <a:fillRect/>
          </a:stretch>
        </p:blipFill>
        <p:spPr>
          <a:xfrm>
            <a:off x="3093720" y="1499616"/>
            <a:ext cx="2956560" cy="1167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0800" y="0"/>
            <a:ext cx="6553200" cy="1143000"/>
          </a:xfrm>
        </p:spPr>
        <p:txBody>
          <a:bodyPr>
            <a:normAutofit/>
          </a:bodyPr>
          <a:lstStyle/>
          <a:p>
            <a:r>
              <a:rPr lang="it-IT" sz="3200" b="1" dirty="0" smtClean="0">
                <a:solidFill>
                  <a:schemeClr val="tx2">
                    <a:lumMod val="60000"/>
                    <a:lumOff val="40000"/>
                  </a:schemeClr>
                </a:solidFill>
              </a:rPr>
              <a:t>la valutazione degli alunni </a:t>
            </a:r>
            <a:br>
              <a:rPr lang="it-IT" sz="3200" b="1" dirty="0" smtClean="0">
                <a:solidFill>
                  <a:schemeClr val="tx2">
                    <a:lumMod val="60000"/>
                    <a:lumOff val="40000"/>
                  </a:schemeClr>
                </a:solidFill>
              </a:rPr>
            </a:br>
            <a:r>
              <a:rPr lang="it-IT" sz="3200" b="1" dirty="0" smtClean="0">
                <a:solidFill>
                  <a:schemeClr val="tx2">
                    <a:lumMod val="60000"/>
                    <a:lumOff val="40000"/>
                  </a:schemeClr>
                </a:solidFill>
              </a:rPr>
              <a:t>per competenze</a:t>
            </a:r>
            <a:endParaRPr lang="it-IT" sz="3200" b="1" u="sng" dirty="0">
              <a:solidFill>
                <a:schemeClr val="tx2">
                  <a:lumMod val="60000"/>
                  <a:lumOff val="40000"/>
                </a:schemeClr>
              </a:solidFill>
            </a:endParaRPr>
          </a:p>
        </p:txBody>
      </p:sp>
      <p:sp>
        <p:nvSpPr>
          <p:cNvPr id="3" name="Segnaposto contenuto 2"/>
          <p:cNvSpPr>
            <a:spLocks noGrp="1"/>
          </p:cNvSpPr>
          <p:nvPr>
            <p:ph idx="1"/>
          </p:nvPr>
        </p:nvSpPr>
        <p:spPr>
          <a:xfrm>
            <a:off x="3886200" y="1752601"/>
            <a:ext cx="4953000" cy="4114800"/>
          </a:xfrm>
        </p:spPr>
        <p:txBody>
          <a:bodyPr wrap="square">
            <a:normAutofit fontScale="70000" lnSpcReduction="20000"/>
          </a:bodyPr>
          <a:lstStyle/>
          <a:p>
            <a:pPr marL="270000" indent="-270000">
              <a:spcBef>
                <a:spcPts val="1800"/>
              </a:spcBef>
            </a:pPr>
            <a:r>
              <a:rPr lang="it-IT" sz="3000" dirty="0" smtClean="0">
                <a:solidFill>
                  <a:srgbClr val="000000"/>
                </a:solidFill>
              </a:rPr>
              <a:t>Attribuzione automatizzata dei </a:t>
            </a:r>
            <a:r>
              <a:rPr lang="it-IT" sz="3000" b="1" dirty="0" smtClean="0">
                <a:solidFill>
                  <a:schemeClr val="tx2">
                    <a:lumMod val="60000"/>
                    <a:lumOff val="40000"/>
                  </a:schemeClr>
                </a:solidFill>
              </a:rPr>
              <a:t>profili ministeriali</a:t>
            </a:r>
          </a:p>
          <a:p>
            <a:pPr marL="270000" indent="-270000">
              <a:spcBef>
                <a:spcPts val="1800"/>
              </a:spcBef>
            </a:pPr>
            <a:r>
              <a:rPr lang="it-IT" sz="3000" dirty="0" smtClean="0"/>
              <a:t>Gestione delle </a:t>
            </a:r>
            <a:r>
              <a:rPr lang="it-IT" sz="3000" b="1" dirty="0" smtClean="0">
                <a:solidFill>
                  <a:srgbClr val="558ED5"/>
                </a:solidFill>
              </a:rPr>
              <a:t>competenze personali </a:t>
            </a:r>
            <a:r>
              <a:rPr lang="it-IT" sz="3000" dirty="0" smtClean="0">
                <a:solidFill>
                  <a:srgbClr val="000000"/>
                </a:solidFill>
              </a:rPr>
              <a:t>dei singoli studenti</a:t>
            </a:r>
          </a:p>
          <a:p>
            <a:pPr marL="270000" indent="-270000">
              <a:spcBef>
                <a:spcPts val="1800"/>
              </a:spcBef>
            </a:pPr>
            <a:r>
              <a:rPr lang="it-IT" sz="3000" dirty="0" smtClean="0">
                <a:solidFill>
                  <a:srgbClr val="000000"/>
                </a:solidFill>
              </a:rPr>
              <a:t>Gestione dei </a:t>
            </a:r>
            <a:r>
              <a:rPr lang="it-IT" sz="3000" b="1" dirty="0" smtClean="0">
                <a:solidFill>
                  <a:srgbClr val="558ED5"/>
                </a:solidFill>
              </a:rPr>
              <a:t>livelli di acquisizione delle competenze</a:t>
            </a:r>
            <a:r>
              <a:rPr lang="it-IT" sz="3000" dirty="0" smtClean="0">
                <a:solidFill>
                  <a:srgbClr val="000000"/>
                </a:solidFill>
              </a:rPr>
              <a:t> per singolo studente</a:t>
            </a:r>
          </a:p>
          <a:p>
            <a:pPr marL="270000" indent="-270000">
              <a:spcBef>
                <a:spcPts val="1800"/>
              </a:spcBef>
            </a:pPr>
            <a:r>
              <a:rPr lang="it-IT" sz="3000" dirty="0" smtClean="0">
                <a:solidFill>
                  <a:srgbClr val="000000"/>
                </a:solidFill>
              </a:rPr>
              <a:t>Gestione delle </a:t>
            </a:r>
            <a:r>
              <a:rPr lang="it-IT" sz="3000" b="1" dirty="0" smtClean="0">
                <a:solidFill>
                  <a:schemeClr val="tx2">
                    <a:lumMod val="60000"/>
                    <a:lumOff val="40000"/>
                  </a:schemeClr>
                </a:solidFill>
              </a:rPr>
              <a:t>anagrafiche della competenze</a:t>
            </a:r>
          </a:p>
          <a:p>
            <a:pPr marL="270000" indent="-270000">
              <a:spcBef>
                <a:spcPts val="1800"/>
              </a:spcBef>
            </a:pPr>
            <a:r>
              <a:rPr lang="it-IT" sz="3000" dirty="0" smtClean="0">
                <a:solidFill>
                  <a:srgbClr val="000000"/>
                </a:solidFill>
              </a:rPr>
              <a:t>Semplice </a:t>
            </a:r>
            <a:r>
              <a:rPr lang="it-IT" sz="3000" b="1" dirty="0" smtClean="0">
                <a:solidFill>
                  <a:srgbClr val="558ED5"/>
                </a:solidFill>
              </a:rPr>
              <a:t>caricamento delle anagrafiche </a:t>
            </a:r>
            <a:r>
              <a:rPr lang="it-IT" sz="3000" dirty="0" smtClean="0">
                <a:solidFill>
                  <a:srgbClr val="000000"/>
                </a:solidFill>
              </a:rPr>
              <a:t>scolastiche con un solo CLICK!</a:t>
            </a:r>
          </a:p>
          <a:p>
            <a:pPr marL="0">
              <a:spcBef>
                <a:spcPts val="0"/>
              </a:spcBef>
              <a:buNone/>
            </a:pPr>
            <a:endParaRPr lang="it-IT" sz="3000" b="1" dirty="0" smtClean="0"/>
          </a:p>
        </p:txBody>
      </p:sp>
      <p:pic>
        <p:nvPicPr>
          <p:cNvPr id="6" name="Immagine 5" descr="Schermata 2011-04-09 a 19.59.55 (2).jpg"/>
          <p:cNvPicPr>
            <a:picLocks noChangeAspect="1"/>
          </p:cNvPicPr>
          <p:nvPr/>
        </p:nvPicPr>
        <p:blipFill>
          <a:blip r:embed="rId2"/>
          <a:stretch>
            <a:fillRect/>
          </a:stretch>
        </p:blipFill>
        <p:spPr>
          <a:xfrm>
            <a:off x="343609" y="1417638"/>
            <a:ext cx="3542591" cy="44497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52800" y="0"/>
            <a:ext cx="5791200" cy="1143000"/>
          </a:xfrm>
        </p:spPr>
        <p:txBody>
          <a:bodyPr>
            <a:normAutofit/>
          </a:bodyPr>
          <a:lstStyle/>
          <a:p>
            <a:r>
              <a:rPr lang="it-IT" sz="3200" b="1" dirty="0" smtClean="0">
                <a:solidFill>
                  <a:schemeClr val="tx2">
                    <a:lumMod val="60000"/>
                    <a:lumOff val="40000"/>
                  </a:schemeClr>
                </a:solidFill>
              </a:rPr>
              <a:t>Valorizzazione delle competenze  QUOTE </a:t>
            </a:r>
            <a:r>
              <a:rPr lang="it-IT" sz="3200" b="1" dirty="0" err="1" smtClean="0">
                <a:solidFill>
                  <a:schemeClr val="tx2">
                    <a:lumMod val="60000"/>
                    <a:lumOff val="40000"/>
                  </a:schemeClr>
                </a:solidFill>
              </a:rPr>
              <a:t>DI</a:t>
            </a:r>
            <a:r>
              <a:rPr lang="it-IT" sz="3200" b="1" dirty="0" smtClean="0">
                <a:solidFill>
                  <a:schemeClr val="tx2">
                    <a:lumMod val="60000"/>
                    <a:lumOff val="40000"/>
                  </a:schemeClr>
                </a:solidFill>
              </a:rPr>
              <a:t> FLESSIBILITA’</a:t>
            </a:r>
            <a:endParaRPr lang="it-IT" sz="3200" b="1" u="sng" dirty="0">
              <a:solidFill>
                <a:schemeClr val="tx2">
                  <a:lumMod val="60000"/>
                  <a:lumOff val="40000"/>
                </a:schemeClr>
              </a:solidFill>
            </a:endParaRPr>
          </a:p>
        </p:txBody>
      </p:sp>
      <p:sp>
        <p:nvSpPr>
          <p:cNvPr id="3" name="Segnaposto contenuto 2"/>
          <p:cNvSpPr>
            <a:spLocks noGrp="1"/>
          </p:cNvSpPr>
          <p:nvPr>
            <p:ph idx="1"/>
          </p:nvPr>
        </p:nvSpPr>
        <p:spPr>
          <a:xfrm>
            <a:off x="381000" y="1828800"/>
            <a:ext cx="4267200" cy="3733799"/>
          </a:xfrm>
        </p:spPr>
        <p:txBody>
          <a:bodyPr wrap="square">
            <a:normAutofit/>
          </a:bodyPr>
          <a:lstStyle/>
          <a:p>
            <a:pPr marL="270000" indent="-270000">
              <a:spcBef>
                <a:spcPts val="1800"/>
              </a:spcBef>
            </a:pPr>
            <a:r>
              <a:rPr lang="it-IT" sz="2400" dirty="0" smtClean="0">
                <a:solidFill>
                  <a:srgbClr val="000000"/>
                </a:solidFill>
              </a:rPr>
              <a:t>Implementazione nei profili delle </a:t>
            </a:r>
            <a:r>
              <a:rPr lang="it-IT" sz="2400" b="1" dirty="0" smtClean="0">
                <a:solidFill>
                  <a:srgbClr val="558ED5"/>
                </a:solidFill>
              </a:rPr>
              <a:t>competenze acquisibili nei percorsi formativi personalizzati </a:t>
            </a:r>
            <a:r>
              <a:rPr lang="it-IT" sz="2400" dirty="0" smtClean="0">
                <a:solidFill>
                  <a:srgbClr val="000000"/>
                </a:solidFill>
              </a:rPr>
              <a:t>delle singole scuole</a:t>
            </a:r>
          </a:p>
          <a:p>
            <a:pPr marL="270000" indent="-270000">
              <a:spcBef>
                <a:spcPts val="1800"/>
              </a:spcBef>
            </a:pPr>
            <a:r>
              <a:rPr lang="it-IT" sz="2400" dirty="0" smtClean="0">
                <a:solidFill>
                  <a:srgbClr val="000000"/>
                </a:solidFill>
              </a:rPr>
              <a:t>Implementazione di </a:t>
            </a:r>
            <a:r>
              <a:rPr lang="it-IT" sz="2400" b="1" dirty="0" smtClean="0">
                <a:solidFill>
                  <a:srgbClr val="558ED5"/>
                </a:solidFill>
              </a:rPr>
              <a:t>competenze richieste dalle aziende </a:t>
            </a:r>
            <a:r>
              <a:rPr lang="it-IT" sz="2400" dirty="0" smtClean="0">
                <a:solidFill>
                  <a:srgbClr val="000000"/>
                </a:solidFill>
              </a:rPr>
              <a:t>presenti sul territorio scolastico</a:t>
            </a:r>
          </a:p>
          <a:p>
            <a:pPr marL="0">
              <a:spcBef>
                <a:spcPts val="0"/>
              </a:spcBef>
              <a:buNone/>
            </a:pPr>
            <a:endParaRPr lang="it-IT" sz="3000" b="1" dirty="0" smtClean="0"/>
          </a:p>
        </p:txBody>
      </p:sp>
      <p:pic>
        <p:nvPicPr>
          <p:cNvPr id="5" name="Immagine 4" descr="Schermata 2011-04-09 a 20.12.49 (2).png"/>
          <p:cNvPicPr>
            <a:picLocks noChangeAspect="1"/>
          </p:cNvPicPr>
          <p:nvPr/>
        </p:nvPicPr>
        <p:blipFill>
          <a:blip r:embed="rId2"/>
          <a:stretch>
            <a:fillRect/>
          </a:stretch>
        </p:blipFill>
        <p:spPr>
          <a:xfrm>
            <a:off x="5029200" y="1677968"/>
            <a:ext cx="3463481" cy="4114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0800" y="0"/>
            <a:ext cx="6553200" cy="1143000"/>
          </a:xfrm>
        </p:spPr>
        <p:txBody>
          <a:bodyPr>
            <a:normAutofit/>
          </a:bodyPr>
          <a:lstStyle/>
          <a:p>
            <a:r>
              <a:rPr lang="it-IT" sz="3200" b="1" dirty="0" smtClean="0">
                <a:solidFill>
                  <a:schemeClr val="tx2">
                    <a:lumMod val="60000"/>
                    <a:lumOff val="40000"/>
                  </a:schemeClr>
                </a:solidFill>
              </a:rPr>
              <a:t>Stampa massiva delle certificazioni delle competenze</a:t>
            </a:r>
            <a:endParaRPr lang="it-IT" sz="3200" b="1" u="sng" dirty="0">
              <a:solidFill>
                <a:schemeClr val="tx2">
                  <a:lumMod val="60000"/>
                  <a:lumOff val="40000"/>
                </a:schemeClr>
              </a:solidFill>
            </a:endParaRPr>
          </a:p>
        </p:txBody>
      </p:sp>
      <p:sp>
        <p:nvSpPr>
          <p:cNvPr id="3" name="Segnaposto contenuto 2"/>
          <p:cNvSpPr>
            <a:spLocks noGrp="1"/>
          </p:cNvSpPr>
          <p:nvPr>
            <p:ph idx="1"/>
          </p:nvPr>
        </p:nvSpPr>
        <p:spPr>
          <a:xfrm>
            <a:off x="5562600" y="1628800"/>
            <a:ext cx="3168352" cy="3733799"/>
          </a:xfrm>
        </p:spPr>
        <p:txBody>
          <a:bodyPr wrap="square">
            <a:normAutofit/>
          </a:bodyPr>
          <a:lstStyle/>
          <a:p>
            <a:pPr marL="270000" indent="-270000">
              <a:spcBef>
                <a:spcPts val="1800"/>
              </a:spcBef>
            </a:pPr>
            <a:r>
              <a:rPr lang="it-IT" sz="2400" dirty="0" smtClean="0">
                <a:solidFill>
                  <a:srgbClr val="000000"/>
                </a:solidFill>
              </a:rPr>
              <a:t>Possibilità di stampare facilmente con un solo click la </a:t>
            </a:r>
            <a:r>
              <a:rPr lang="it-IT" sz="2400" b="1" dirty="0" smtClean="0">
                <a:solidFill>
                  <a:srgbClr val="558ED5"/>
                </a:solidFill>
              </a:rPr>
              <a:t>certificazione delle competenze </a:t>
            </a:r>
            <a:r>
              <a:rPr lang="it-IT" sz="2400" dirty="0" smtClean="0">
                <a:solidFill>
                  <a:srgbClr val="000000"/>
                </a:solidFill>
              </a:rPr>
              <a:t>di ciascuno studente</a:t>
            </a:r>
          </a:p>
          <a:p>
            <a:pPr marL="0">
              <a:spcBef>
                <a:spcPts val="0"/>
              </a:spcBef>
              <a:buNone/>
            </a:pPr>
            <a:endParaRPr lang="it-IT" sz="3000" b="1" dirty="0" smtClean="0"/>
          </a:p>
        </p:txBody>
      </p:sp>
      <p:pic>
        <p:nvPicPr>
          <p:cNvPr id="6" name="Immagine 5" descr="Schermata 2011-04-09 a 20.36.41 (2).png"/>
          <p:cNvPicPr>
            <a:picLocks noChangeAspect="1"/>
          </p:cNvPicPr>
          <p:nvPr/>
        </p:nvPicPr>
        <p:blipFill>
          <a:blip r:embed="rId2"/>
          <a:stretch>
            <a:fillRect/>
          </a:stretch>
        </p:blipFill>
        <p:spPr>
          <a:xfrm>
            <a:off x="533400" y="1417638"/>
            <a:ext cx="4419600" cy="43156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00400" y="0"/>
            <a:ext cx="5943600" cy="1143000"/>
          </a:xfrm>
        </p:spPr>
        <p:txBody>
          <a:bodyPr>
            <a:normAutofit/>
          </a:bodyPr>
          <a:lstStyle/>
          <a:p>
            <a:r>
              <a:rPr lang="it-IT" sz="3200" b="1" dirty="0" smtClean="0">
                <a:solidFill>
                  <a:schemeClr val="tx2">
                    <a:lumMod val="60000"/>
                    <a:lumOff val="40000"/>
                  </a:schemeClr>
                </a:solidFill>
              </a:rPr>
              <a:t>Ricercare e convenzionare aziende sul territorio </a:t>
            </a:r>
            <a:endParaRPr lang="it-IT" sz="3200" b="1" u="sng" dirty="0">
              <a:solidFill>
                <a:schemeClr val="tx2">
                  <a:lumMod val="60000"/>
                  <a:lumOff val="40000"/>
                </a:schemeClr>
              </a:solidFill>
            </a:endParaRPr>
          </a:p>
        </p:txBody>
      </p:sp>
      <p:sp>
        <p:nvSpPr>
          <p:cNvPr id="3" name="Segnaposto contenuto 2"/>
          <p:cNvSpPr>
            <a:spLocks noGrp="1"/>
          </p:cNvSpPr>
          <p:nvPr>
            <p:ph idx="1"/>
          </p:nvPr>
        </p:nvSpPr>
        <p:spPr>
          <a:xfrm>
            <a:off x="251520" y="1700808"/>
            <a:ext cx="3429000" cy="3733799"/>
          </a:xfrm>
        </p:spPr>
        <p:txBody>
          <a:bodyPr wrap="square">
            <a:normAutofit fontScale="85000" lnSpcReduction="20000"/>
          </a:bodyPr>
          <a:lstStyle/>
          <a:p>
            <a:pPr lvl="0"/>
            <a:r>
              <a:rPr lang="it-IT" sz="2400" b="1" dirty="0" smtClean="0">
                <a:solidFill>
                  <a:srgbClr val="558ED5"/>
                </a:solidFill>
              </a:rPr>
              <a:t>La ricerca di aziende/enti </a:t>
            </a:r>
            <a:r>
              <a:rPr lang="it-IT" sz="2400" dirty="0" smtClean="0"/>
              <a:t>è basata su </a:t>
            </a:r>
            <a:r>
              <a:rPr lang="it-IT" sz="2400" dirty="0" err="1" smtClean="0"/>
              <a:t>Skill</a:t>
            </a:r>
            <a:r>
              <a:rPr lang="it-IT" sz="2400" dirty="0" smtClean="0"/>
              <a:t> riconosciute a livello Europeo</a:t>
            </a:r>
          </a:p>
          <a:p>
            <a:pPr lvl="0">
              <a:buNone/>
            </a:pPr>
            <a:endParaRPr lang="it-IT" sz="2400" dirty="0" smtClean="0"/>
          </a:p>
          <a:p>
            <a:pPr lvl="0"/>
            <a:r>
              <a:rPr lang="it-IT" sz="2400" dirty="0" smtClean="0"/>
              <a:t>Garantisce che le aziende presenti nel database rispettino dei </a:t>
            </a:r>
            <a:r>
              <a:rPr lang="it-IT" sz="2400" b="1" dirty="0" smtClean="0">
                <a:solidFill>
                  <a:srgbClr val="558ED5"/>
                </a:solidFill>
              </a:rPr>
              <a:t>pre-requisiti di qualità </a:t>
            </a:r>
            <a:endParaRPr lang="it-IT" sz="2400" dirty="0" smtClean="0">
              <a:solidFill>
                <a:srgbClr val="558ED5"/>
              </a:solidFill>
            </a:endParaRPr>
          </a:p>
          <a:p>
            <a:pPr marL="360000" indent="-360000">
              <a:spcBef>
                <a:spcPts val="1800"/>
              </a:spcBef>
            </a:pPr>
            <a:r>
              <a:rPr lang="it-IT" sz="2378" dirty="0" smtClean="0">
                <a:solidFill>
                  <a:srgbClr val="000000"/>
                </a:solidFill>
              </a:rPr>
              <a:t>La convenzione veloce attraverso un </a:t>
            </a:r>
            <a:r>
              <a:rPr lang="it-IT" sz="2378" b="1" dirty="0" smtClean="0">
                <a:solidFill>
                  <a:srgbClr val="558ED5"/>
                </a:solidFill>
              </a:rPr>
              <a:t>modulo generato in automatico </a:t>
            </a:r>
            <a:r>
              <a:rPr lang="it-IT" sz="2378" dirty="0" smtClean="0">
                <a:solidFill>
                  <a:srgbClr val="000000"/>
                </a:solidFill>
              </a:rPr>
              <a:t>da stampare e firmare</a:t>
            </a:r>
          </a:p>
          <a:p>
            <a:pPr marL="0">
              <a:spcBef>
                <a:spcPts val="0"/>
              </a:spcBef>
              <a:buNone/>
            </a:pPr>
            <a:endParaRPr lang="it-IT" sz="3000" b="1" dirty="0" smtClean="0"/>
          </a:p>
        </p:txBody>
      </p:sp>
      <p:pic>
        <p:nvPicPr>
          <p:cNvPr id="5" name="Immagine 4" descr="Schermata 2011-04-09 a 20.47.24 (2).png"/>
          <p:cNvPicPr>
            <a:picLocks noChangeAspect="1"/>
          </p:cNvPicPr>
          <p:nvPr/>
        </p:nvPicPr>
        <p:blipFill>
          <a:blip r:embed="rId2"/>
          <a:stretch>
            <a:fillRect/>
          </a:stretch>
        </p:blipFill>
        <p:spPr>
          <a:xfrm>
            <a:off x="3960440" y="1471455"/>
            <a:ext cx="4421560" cy="44058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0800" y="0"/>
            <a:ext cx="6553200" cy="1143000"/>
          </a:xfrm>
        </p:spPr>
        <p:txBody>
          <a:bodyPr>
            <a:normAutofit/>
          </a:bodyPr>
          <a:lstStyle/>
          <a:p>
            <a:r>
              <a:rPr lang="it-IT" sz="3200" b="1" dirty="0" smtClean="0">
                <a:solidFill>
                  <a:schemeClr val="tx2">
                    <a:lumMod val="60000"/>
                    <a:lumOff val="40000"/>
                  </a:schemeClr>
                </a:solidFill>
              </a:rPr>
              <a:t>Ricerca e gestione dei Tirocini</a:t>
            </a:r>
            <a:endParaRPr lang="it-IT" sz="3200" b="1" u="sng" dirty="0">
              <a:solidFill>
                <a:schemeClr val="tx2">
                  <a:lumMod val="60000"/>
                  <a:lumOff val="40000"/>
                </a:schemeClr>
              </a:solidFill>
            </a:endParaRPr>
          </a:p>
        </p:txBody>
      </p:sp>
      <p:sp>
        <p:nvSpPr>
          <p:cNvPr id="3" name="Segnaposto contenuto 2"/>
          <p:cNvSpPr>
            <a:spLocks noGrp="1"/>
          </p:cNvSpPr>
          <p:nvPr>
            <p:ph idx="1"/>
          </p:nvPr>
        </p:nvSpPr>
        <p:spPr>
          <a:xfrm>
            <a:off x="5076056" y="1143000"/>
            <a:ext cx="3733800" cy="4114799"/>
          </a:xfrm>
        </p:spPr>
        <p:txBody>
          <a:bodyPr wrap="square">
            <a:normAutofit fontScale="70000" lnSpcReduction="20000"/>
          </a:bodyPr>
          <a:lstStyle/>
          <a:p>
            <a:pPr marL="270000" indent="-270000">
              <a:spcBef>
                <a:spcPts val="1800"/>
              </a:spcBef>
            </a:pPr>
            <a:r>
              <a:rPr lang="it-IT" b="1" dirty="0" smtClean="0">
                <a:solidFill>
                  <a:srgbClr val="558ED5"/>
                </a:solidFill>
              </a:rPr>
              <a:t>Ricerca dei tirocini per competenze trasferibili</a:t>
            </a:r>
          </a:p>
          <a:p>
            <a:pPr marL="270000" indent="-270000">
              <a:spcBef>
                <a:spcPts val="1800"/>
              </a:spcBef>
            </a:pPr>
            <a:r>
              <a:rPr lang="it-IT" b="1" dirty="0" smtClean="0">
                <a:solidFill>
                  <a:srgbClr val="558ED5"/>
                </a:solidFill>
              </a:rPr>
              <a:t>Visualizzazione dei livelli di competenze acquisite </a:t>
            </a:r>
            <a:r>
              <a:rPr lang="it-IT" dirty="0" smtClean="0">
                <a:solidFill>
                  <a:srgbClr val="000000"/>
                </a:solidFill>
              </a:rPr>
              <a:t>dagli studenti durante il percorso formativo in azienda</a:t>
            </a:r>
          </a:p>
          <a:p>
            <a:pPr marL="270000" indent="-270000">
              <a:spcBef>
                <a:spcPts val="1800"/>
              </a:spcBef>
            </a:pPr>
            <a:r>
              <a:rPr lang="it-IT" dirty="0" smtClean="0"/>
              <a:t>Verificare l’effettivo </a:t>
            </a:r>
            <a:r>
              <a:rPr lang="it-IT" b="1" dirty="0" smtClean="0">
                <a:solidFill>
                  <a:srgbClr val="558ED5"/>
                </a:solidFill>
              </a:rPr>
              <a:t>funzionamento della didattica per competenze</a:t>
            </a:r>
            <a:r>
              <a:rPr lang="it-IT" dirty="0" smtClean="0">
                <a:solidFill>
                  <a:srgbClr val="558ED5"/>
                </a:solidFill>
              </a:rPr>
              <a:t>;</a:t>
            </a:r>
          </a:p>
          <a:p>
            <a:pPr marL="270000" indent="-270000">
              <a:spcBef>
                <a:spcPts val="1800"/>
              </a:spcBef>
            </a:pPr>
            <a:r>
              <a:rPr lang="it-IT" b="1" dirty="0" smtClean="0">
                <a:solidFill>
                  <a:srgbClr val="558ED5"/>
                </a:solidFill>
              </a:rPr>
              <a:t>Stampa del certificato delle competenze acquisite </a:t>
            </a:r>
            <a:r>
              <a:rPr lang="it-IT" dirty="0" smtClean="0">
                <a:solidFill>
                  <a:srgbClr val="000000"/>
                </a:solidFill>
              </a:rPr>
              <a:t>durante il tirocinio.</a:t>
            </a:r>
          </a:p>
          <a:p>
            <a:pPr marL="270000" indent="-270000">
              <a:spcBef>
                <a:spcPts val="1800"/>
              </a:spcBef>
            </a:pPr>
            <a:endParaRPr lang="it-IT" sz="3000" dirty="0" smtClean="0">
              <a:solidFill>
                <a:srgbClr val="000000"/>
              </a:solidFill>
            </a:endParaRPr>
          </a:p>
          <a:p>
            <a:pPr marL="0">
              <a:spcBef>
                <a:spcPts val="0"/>
              </a:spcBef>
              <a:buNone/>
            </a:pPr>
            <a:endParaRPr lang="it-IT" sz="3000" b="1" dirty="0" smtClean="0"/>
          </a:p>
        </p:txBody>
      </p:sp>
      <p:pic>
        <p:nvPicPr>
          <p:cNvPr id="6" name="Immagine 5" descr="Schermata 2011-04-09 a 20.51.29 (2).png"/>
          <p:cNvPicPr>
            <a:picLocks noChangeAspect="1"/>
          </p:cNvPicPr>
          <p:nvPr/>
        </p:nvPicPr>
        <p:blipFill>
          <a:blip r:embed="rId2"/>
          <a:stretch>
            <a:fillRect/>
          </a:stretch>
        </p:blipFill>
        <p:spPr>
          <a:xfrm>
            <a:off x="838200" y="1143000"/>
            <a:ext cx="3733800" cy="4648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1295400" y="1981200"/>
            <a:ext cx="6553200" cy="2895600"/>
          </a:xfrm>
        </p:spPr>
        <p:txBody>
          <a:bodyPr>
            <a:normAutofit/>
          </a:bodyPr>
          <a:lstStyle/>
          <a:p>
            <a:r>
              <a:rPr lang="it-IT" sz="4000" b="1" dirty="0" smtClean="0">
                <a:solidFill>
                  <a:schemeClr val="tx2">
                    <a:lumMod val="60000"/>
                    <a:lumOff val="40000"/>
                  </a:schemeClr>
                </a:solidFill>
              </a:rPr>
              <a:t/>
            </a:r>
            <a:br>
              <a:rPr lang="it-IT" sz="4000" b="1" dirty="0" smtClean="0">
                <a:solidFill>
                  <a:schemeClr val="tx2">
                    <a:lumMod val="60000"/>
                    <a:lumOff val="40000"/>
                  </a:schemeClr>
                </a:solidFill>
              </a:rPr>
            </a:br>
            <a:r>
              <a:rPr lang="it-IT" sz="4000" b="1" dirty="0" smtClean="0">
                <a:solidFill>
                  <a:schemeClr val="tx2">
                    <a:lumMod val="60000"/>
                    <a:lumOff val="40000"/>
                  </a:schemeClr>
                </a:solidFill>
              </a:rPr>
              <a:t>è innovativo, semplice, europeo per le AZIENDE perché </a:t>
            </a:r>
            <a:r>
              <a:rPr lang="it-IT" sz="4000" b="1" dirty="0" err="1" smtClean="0">
                <a:solidFill>
                  <a:schemeClr val="tx2">
                    <a:lumMod val="60000"/>
                    <a:lumOff val="40000"/>
                  </a:schemeClr>
                </a:solidFill>
              </a:rPr>
              <a:t>consente…</a:t>
            </a:r>
            <a:endParaRPr lang="it-IT" sz="4000" b="1" u="sng" dirty="0">
              <a:solidFill>
                <a:schemeClr val="tx2">
                  <a:lumMod val="60000"/>
                  <a:lumOff val="40000"/>
                </a:schemeClr>
              </a:solidFill>
            </a:endParaRPr>
          </a:p>
        </p:txBody>
      </p:sp>
      <p:pic>
        <p:nvPicPr>
          <p:cNvPr id="9" name="Immagine 8" descr="LOGO SPES copia.jpg"/>
          <p:cNvPicPr>
            <a:picLocks noChangeAspect="1"/>
          </p:cNvPicPr>
          <p:nvPr/>
        </p:nvPicPr>
        <p:blipFill>
          <a:blip r:embed="rId2"/>
          <a:stretch>
            <a:fillRect/>
          </a:stretch>
        </p:blipFill>
        <p:spPr>
          <a:xfrm>
            <a:off x="3093720" y="1499616"/>
            <a:ext cx="2956560" cy="1167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722313" y="2524125"/>
            <a:ext cx="7772400" cy="1362075"/>
          </a:xfrm>
          <a:noFill/>
          <a:ln>
            <a:round/>
            <a:headEnd/>
            <a:tailEnd/>
          </a:ln>
        </p:spPr>
        <p:txBody>
          <a:bodyPr vert="horz" wrap="square" lIns="0" tIns="35268" rIns="0" bIns="0" numCol="1" anchor="ctr" anchorCtr="0" compatLnSpc="1">
            <a:prstTxWarp prst="textNoShape">
              <a:avLst/>
            </a:prstTxWarp>
            <a:normAutofit/>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3600" dirty="0">
                <a:solidFill>
                  <a:srgbClr val="558ED5"/>
                </a:solidFill>
                <a:latin typeface="Tahoma" pitchFamily="32" charset="0"/>
              </a:rPr>
              <a:t>Autonomia e flessibilità</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09800" y="0"/>
            <a:ext cx="6934200" cy="1143000"/>
          </a:xfrm>
        </p:spPr>
        <p:txBody>
          <a:bodyPr>
            <a:normAutofit/>
          </a:bodyPr>
          <a:lstStyle/>
          <a:p>
            <a:r>
              <a:rPr lang="it-IT" sz="3200" b="1" dirty="0" smtClean="0">
                <a:solidFill>
                  <a:schemeClr val="tx2">
                    <a:lumMod val="60000"/>
                    <a:lumOff val="40000"/>
                  </a:schemeClr>
                </a:solidFill>
              </a:rPr>
              <a:t>Ricerca di tirocinanti per competenze</a:t>
            </a:r>
            <a:endParaRPr lang="it-IT" sz="3200" b="1" u="sng" dirty="0">
              <a:solidFill>
                <a:schemeClr val="tx2">
                  <a:lumMod val="60000"/>
                  <a:lumOff val="40000"/>
                </a:schemeClr>
              </a:solidFill>
            </a:endParaRPr>
          </a:p>
        </p:txBody>
      </p:sp>
      <p:sp>
        <p:nvSpPr>
          <p:cNvPr id="3" name="Segnaposto contenuto 2"/>
          <p:cNvSpPr>
            <a:spLocks noGrp="1"/>
          </p:cNvSpPr>
          <p:nvPr>
            <p:ph idx="1"/>
          </p:nvPr>
        </p:nvSpPr>
        <p:spPr>
          <a:xfrm>
            <a:off x="323528" y="1484784"/>
            <a:ext cx="3960440" cy="3733799"/>
          </a:xfrm>
        </p:spPr>
        <p:txBody>
          <a:bodyPr wrap="square">
            <a:normAutofit lnSpcReduction="10000"/>
          </a:bodyPr>
          <a:lstStyle/>
          <a:p>
            <a:pPr marL="270000" indent="-270000">
              <a:spcBef>
                <a:spcPts val="1800"/>
              </a:spcBef>
            </a:pPr>
            <a:r>
              <a:rPr lang="it-IT" sz="2400" dirty="0" smtClean="0"/>
              <a:t>La ricerca di percorsi formativi scolastici personalizzati e basati su competenze rende possibile da parte delle aziende la creazione di sistemi personalizzati di </a:t>
            </a:r>
            <a:r>
              <a:rPr lang="it-IT" sz="2400" b="1" dirty="0" err="1" smtClean="0">
                <a:solidFill>
                  <a:srgbClr val="558ED5"/>
                </a:solidFill>
              </a:rPr>
              <a:t>guidance</a:t>
            </a:r>
            <a:r>
              <a:rPr lang="it-IT" sz="2400" b="1" dirty="0" smtClean="0">
                <a:solidFill>
                  <a:srgbClr val="558ED5"/>
                </a:solidFill>
              </a:rPr>
              <a:t>, di </a:t>
            </a:r>
            <a:r>
              <a:rPr lang="it-IT" sz="2400" b="1" dirty="0" err="1" smtClean="0">
                <a:solidFill>
                  <a:srgbClr val="558ED5"/>
                </a:solidFill>
              </a:rPr>
              <a:t>pre-recruitment</a:t>
            </a:r>
            <a:r>
              <a:rPr lang="it-IT" sz="2400" b="1" dirty="0" smtClean="0">
                <a:solidFill>
                  <a:srgbClr val="558ED5"/>
                </a:solidFill>
              </a:rPr>
              <a:t> e formazione preliminare aziendale</a:t>
            </a:r>
            <a:endParaRPr lang="it-IT" sz="3000" dirty="0" smtClean="0">
              <a:solidFill>
                <a:srgbClr val="558ED5"/>
              </a:solidFill>
            </a:endParaRPr>
          </a:p>
          <a:p>
            <a:pPr marL="0">
              <a:spcBef>
                <a:spcPts val="0"/>
              </a:spcBef>
              <a:buNone/>
            </a:pPr>
            <a:endParaRPr lang="it-IT" sz="3000" b="1" dirty="0" smtClean="0"/>
          </a:p>
        </p:txBody>
      </p:sp>
      <p:pic>
        <p:nvPicPr>
          <p:cNvPr id="6" name="Immagine 5" descr="Schermata 2011-04-09 a 20.51.29 (2).png"/>
          <p:cNvPicPr>
            <a:picLocks noChangeAspect="1"/>
          </p:cNvPicPr>
          <p:nvPr/>
        </p:nvPicPr>
        <p:blipFill>
          <a:blip r:embed="rId2"/>
          <a:stretch>
            <a:fillRect/>
          </a:stretch>
        </p:blipFill>
        <p:spPr>
          <a:xfrm>
            <a:off x="4876801" y="1143000"/>
            <a:ext cx="3733800" cy="4648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362200" y="0"/>
            <a:ext cx="6934200" cy="1143000"/>
          </a:xfrm>
        </p:spPr>
        <p:txBody>
          <a:bodyPr>
            <a:normAutofit/>
          </a:bodyPr>
          <a:lstStyle/>
          <a:p>
            <a:r>
              <a:rPr lang="it-IT" sz="3200" b="1" dirty="0" smtClean="0">
                <a:solidFill>
                  <a:schemeClr val="tx2">
                    <a:lumMod val="60000"/>
                    <a:lumOff val="40000"/>
                  </a:schemeClr>
                </a:solidFill>
              </a:rPr>
              <a:t>Percorsi formativi mirati</a:t>
            </a:r>
            <a:endParaRPr lang="it-IT" sz="3200" b="1" dirty="0">
              <a:solidFill>
                <a:schemeClr val="tx2">
                  <a:lumMod val="60000"/>
                  <a:lumOff val="40000"/>
                </a:schemeClr>
              </a:solidFill>
            </a:endParaRPr>
          </a:p>
        </p:txBody>
      </p:sp>
      <p:sp>
        <p:nvSpPr>
          <p:cNvPr id="3" name="Segnaposto contenuto 2"/>
          <p:cNvSpPr>
            <a:spLocks noGrp="1"/>
          </p:cNvSpPr>
          <p:nvPr>
            <p:ph idx="1"/>
          </p:nvPr>
        </p:nvSpPr>
        <p:spPr>
          <a:xfrm>
            <a:off x="179512" y="1354081"/>
            <a:ext cx="3276600" cy="3733799"/>
          </a:xfrm>
        </p:spPr>
        <p:txBody>
          <a:bodyPr wrap="square">
            <a:normAutofit/>
          </a:bodyPr>
          <a:lstStyle/>
          <a:p>
            <a:pPr marL="270000" indent="-270000">
              <a:spcBef>
                <a:spcPts val="1800"/>
              </a:spcBef>
            </a:pPr>
            <a:r>
              <a:rPr lang="it-IT" sz="2400" dirty="0" smtClean="0"/>
              <a:t>Possibilità di suggerire alle scuole </a:t>
            </a:r>
            <a:r>
              <a:rPr lang="it-IT" sz="2400" b="1" dirty="0" smtClean="0">
                <a:solidFill>
                  <a:schemeClr val="tx2">
                    <a:lumMod val="60000"/>
                    <a:lumOff val="40000"/>
                  </a:schemeClr>
                </a:solidFill>
              </a:rPr>
              <a:t>competenze ad hoc, </a:t>
            </a:r>
            <a:r>
              <a:rPr lang="it-IT" sz="2400" dirty="0" smtClean="0"/>
              <a:t>da inserire nella gestione delle quote di flessibilità, per  il proprio settore aziendale</a:t>
            </a:r>
          </a:p>
          <a:p>
            <a:pPr marL="270000" indent="-270000">
              <a:spcBef>
                <a:spcPts val="1800"/>
              </a:spcBef>
            </a:pPr>
            <a:endParaRPr lang="it-IT" sz="3000" dirty="0" smtClean="0">
              <a:solidFill>
                <a:srgbClr val="558ED5"/>
              </a:solidFill>
            </a:endParaRPr>
          </a:p>
          <a:p>
            <a:pPr marL="0">
              <a:spcBef>
                <a:spcPts val="0"/>
              </a:spcBef>
              <a:buNone/>
            </a:pPr>
            <a:endParaRPr lang="it-IT" sz="3000" b="1" dirty="0" smtClean="0"/>
          </a:p>
        </p:txBody>
      </p:sp>
      <p:pic>
        <p:nvPicPr>
          <p:cNvPr id="7" name="Immagine 6" descr="Schermata 2011-04-09 a 20.51.29 (2) copia.png"/>
          <p:cNvPicPr>
            <a:picLocks noChangeAspect="1"/>
          </p:cNvPicPr>
          <p:nvPr/>
        </p:nvPicPr>
        <p:blipFill>
          <a:blip r:embed="rId2"/>
          <a:stretch>
            <a:fillRect/>
          </a:stretch>
        </p:blipFill>
        <p:spPr>
          <a:xfrm>
            <a:off x="3886200" y="1295400"/>
            <a:ext cx="4737720" cy="44294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09800" y="0"/>
            <a:ext cx="6934200" cy="1143000"/>
          </a:xfrm>
        </p:spPr>
        <p:txBody>
          <a:bodyPr>
            <a:normAutofit/>
          </a:bodyPr>
          <a:lstStyle/>
          <a:p>
            <a:r>
              <a:rPr lang="it-IT" sz="3200" b="1" dirty="0" smtClean="0">
                <a:solidFill>
                  <a:schemeClr val="tx2">
                    <a:lumMod val="60000"/>
                    <a:lumOff val="40000"/>
                  </a:schemeClr>
                </a:solidFill>
              </a:rPr>
              <a:t>Visibilità sul territorio e in rete</a:t>
            </a:r>
            <a:endParaRPr lang="it-IT" sz="3200" b="1" u="sng" dirty="0">
              <a:solidFill>
                <a:schemeClr val="tx2">
                  <a:lumMod val="60000"/>
                  <a:lumOff val="40000"/>
                </a:schemeClr>
              </a:solidFill>
            </a:endParaRPr>
          </a:p>
        </p:txBody>
      </p:sp>
      <p:sp>
        <p:nvSpPr>
          <p:cNvPr id="3" name="Segnaposto contenuto 2"/>
          <p:cNvSpPr>
            <a:spLocks noGrp="1"/>
          </p:cNvSpPr>
          <p:nvPr>
            <p:ph idx="1"/>
          </p:nvPr>
        </p:nvSpPr>
        <p:spPr>
          <a:xfrm>
            <a:off x="5076056" y="1143000"/>
            <a:ext cx="3733800" cy="3733799"/>
          </a:xfrm>
        </p:spPr>
        <p:txBody>
          <a:bodyPr wrap="square">
            <a:normAutofit fontScale="85000" lnSpcReduction="10000"/>
          </a:bodyPr>
          <a:lstStyle/>
          <a:p>
            <a:r>
              <a:rPr lang="it-IT" sz="2400" b="1" dirty="0" smtClean="0">
                <a:solidFill>
                  <a:srgbClr val="558ED5"/>
                </a:solidFill>
              </a:rPr>
              <a:t>Aree web di visibilità dedicata</a:t>
            </a:r>
            <a:r>
              <a:rPr lang="it-IT" sz="2400" dirty="0" smtClean="0">
                <a:solidFill>
                  <a:srgbClr val="558ED5"/>
                </a:solidFill>
              </a:rPr>
              <a:t>,</a:t>
            </a:r>
            <a:r>
              <a:rPr lang="it-IT" sz="2400" dirty="0" smtClean="0"/>
              <a:t> grazie alle avanzate tecniche di indicizzazione completamente autogestibili attraverso </a:t>
            </a:r>
            <a:r>
              <a:rPr lang="it-IT" sz="2400" dirty="0" err="1" smtClean="0"/>
              <a:t>Editor</a:t>
            </a:r>
            <a:r>
              <a:rPr lang="it-IT" sz="2400" dirty="0" smtClean="0"/>
              <a:t> testuale guidato</a:t>
            </a:r>
          </a:p>
          <a:p>
            <a:endParaRPr lang="it-IT" sz="2400" dirty="0" smtClean="0"/>
          </a:p>
          <a:p>
            <a:r>
              <a:rPr lang="it-IT" sz="2400" dirty="0" smtClean="0"/>
              <a:t>Opportunità di proporsi come un </a:t>
            </a:r>
            <a:r>
              <a:rPr lang="it-IT" sz="2400" b="1" dirty="0" smtClean="0">
                <a:solidFill>
                  <a:srgbClr val="558ED5"/>
                </a:solidFill>
              </a:rPr>
              <a:t>punto di riferimento per la gestione sul territorio di percorsi formativi </a:t>
            </a:r>
            <a:r>
              <a:rPr lang="it-IT" sz="2400" i="1" dirty="0" smtClean="0"/>
              <a:t>ad hoc </a:t>
            </a:r>
            <a:r>
              <a:rPr lang="it-IT" sz="2400" dirty="0" smtClean="0"/>
              <a:t>per il proprio settore</a:t>
            </a:r>
          </a:p>
          <a:p>
            <a:pPr marL="0">
              <a:spcBef>
                <a:spcPts val="0"/>
              </a:spcBef>
              <a:buNone/>
            </a:pPr>
            <a:endParaRPr lang="it-IT" sz="3000" b="1" dirty="0" smtClean="0"/>
          </a:p>
        </p:txBody>
      </p:sp>
      <p:pic>
        <p:nvPicPr>
          <p:cNvPr id="5" name="Immagine 4" descr="Schermata 2011-04-09 a 21.29.37 (2).png"/>
          <p:cNvPicPr>
            <a:picLocks noChangeAspect="1"/>
          </p:cNvPicPr>
          <p:nvPr/>
        </p:nvPicPr>
        <p:blipFill>
          <a:blip r:embed="rId2"/>
          <a:stretch>
            <a:fillRect/>
          </a:stretch>
        </p:blipFill>
        <p:spPr>
          <a:xfrm>
            <a:off x="144016" y="1143000"/>
            <a:ext cx="5076056" cy="4648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1295400" y="1981200"/>
            <a:ext cx="6553200" cy="2895600"/>
          </a:xfrm>
        </p:spPr>
        <p:txBody>
          <a:bodyPr>
            <a:normAutofit/>
          </a:bodyPr>
          <a:lstStyle/>
          <a:p>
            <a:r>
              <a:rPr lang="it-IT" sz="4000" b="1" dirty="0" smtClean="0">
                <a:solidFill>
                  <a:schemeClr val="tx2">
                    <a:lumMod val="60000"/>
                    <a:lumOff val="40000"/>
                  </a:schemeClr>
                </a:solidFill>
              </a:rPr>
              <a:t/>
            </a:r>
            <a:br>
              <a:rPr lang="it-IT" sz="4000" b="1" dirty="0" smtClean="0">
                <a:solidFill>
                  <a:schemeClr val="tx2">
                    <a:lumMod val="60000"/>
                    <a:lumOff val="40000"/>
                  </a:schemeClr>
                </a:solidFill>
              </a:rPr>
            </a:br>
            <a:r>
              <a:rPr lang="it-IT" sz="4000" b="1" dirty="0" smtClean="0">
                <a:solidFill>
                  <a:schemeClr val="tx2">
                    <a:lumMod val="60000"/>
                    <a:lumOff val="40000"/>
                  </a:schemeClr>
                </a:solidFill>
              </a:rPr>
              <a:t>è innovativo, semplice, europeo per gli STUDENTI perché </a:t>
            </a:r>
            <a:r>
              <a:rPr lang="it-IT" sz="4000" b="1" dirty="0" err="1" smtClean="0">
                <a:solidFill>
                  <a:schemeClr val="tx2">
                    <a:lumMod val="60000"/>
                    <a:lumOff val="40000"/>
                  </a:schemeClr>
                </a:solidFill>
              </a:rPr>
              <a:t>consente…</a:t>
            </a:r>
            <a:endParaRPr lang="it-IT" sz="4000" b="1" u="sng" dirty="0">
              <a:solidFill>
                <a:schemeClr val="tx2">
                  <a:lumMod val="60000"/>
                  <a:lumOff val="40000"/>
                </a:schemeClr>
              </a:solidFill>
            </a:endParaRPr>
          </a:p>
        </p:txBody>
      </p:sp>
      <p:pic>
        <p:nvPicPr>
          <p:cNvPr id="3" name="Immagine 2" descr="LOGO SPES copia.jpg"/>
          <p:cNvPicPr>
            <a:picLocks noChangeAspect="1"/>
          </p:cNvPicPr>
          <p:nvPr/>
        </p:nvPicPr>
        <p:blipFill>
          <a:blip r:embed="rId2"/>
          <a:stretch>
            <a:fillRect/>
          </a:stretch>
        </p:blipFill>
        <p:spPr>
          <a:xfrm>
            <a:off x="3093720" y="1499616"/>
            <a:ext cx="2956560" cy="1167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09800" y="0"/>
            <a:ext cx="6934200" cy="1143000"/>
          </a:xfrm>
        </p:spPr>
        <p:txBody>
          <a:bodyPr>
            <a:normAutofit/>
          </a:bodyPr>
          <a:lstStyle/>
          <a:p>
            <a:r>
              <a:rPr lang="it-IT" sz="2700" b="1" dirty="0" smtClean="0">
                <a:solidFill>
                  <a:schemeClr val="tx2">
                    <a:lumMod val="60000"/>
                    <a:lumOff val="40000"/>
                  </a:schemeClr>
                </a:solidFill>
              </a:rPr>
              <a:t>… di avere un portfolio europeo</a:t>
            </a:r>
            <a:br>
              <a:rPr lang="it-IT" sz="2700" b="1" dirty="0" smtClean="0">
                <a:solidFill>
                  <a:schemeClr val="tx2">
                    <a:lumMod val="60000"/>
                    <a:lumOff val="40000"/>
                  </a:schemeClr>
                </a:solidFill>
              </a:rPr>
            </a:br>
            <a:r>
              <a:rPr lang="it-IT" sz="2700" b="1" dirty="0" smtClean="0">
                <a:solidFill>
                  <a:schemeClr val="tx2">
                    <a:lumMod val="60000"/>
                    <a:lumOff val="40000"/>
                  </a:schemeClr>
                </a:solidFill>
              </a:rPr>
              <a:t> basato su competenze </a:t>
            </a:r>
            <a:endParaRPr lang="it-IT" sz="2700" b="1" u="sng" dirty="0">
              <a:solidFill>
                <a:schemeClr val="tx2">
                  <a:lumMod val="60000"/>
                  <a:lumOff val="40000"/>
                </a:schemeClr>
              </a:solidFill>
            </a:endParaRPr>
          </a:p>
        </p:txBody>
      </p:sp>
      <p:sp>
        <p:nvSpPr>
          <p:cNvPr id="3" name="Segnaposto contenuto 2"/>
          <p:cNvSpPr>
            <a:spLocks noGrp="1"/>
          </p:cNvSpPr>
          <p:nvPr>
            <p:ph idx="1"/>
          </p:nvPr>
        </p:nvSpPr>
        <p:spPr>
          <a:xfrm>
            <a:off x="395536" y="1556792"/>
            <a:ext cx="3733800" cy="3733799"/>
          </a:xfrm>
        </p:spPr>
        <p:txBody>
          <a:bodyPr wrap="square">
            <a:normAutofit lnSpcReduction="10000"/>
          </a:bodyPr>
          <a:lstStyle/>
          <a:p>
            <a:pPr marL="270000" indent="-270000">
              <a:spcBef>
                <a:spcPts val="1800"/>
              </a:spcBef>
            </a:pPr>
            <a:r>
              <a:rPr lang="it-IT" sz="2800" dirty="0" smtClean="0"/>
              <a:t>Lo studente può mettere a disposizione delle aziende un </a:t>
            </a:r>
            <a:r>
              <a:rPr lang="it-IT" sz="2800" b="1" dirty="0" smtClean="0">
                <a:solidFill>
                  <a:srgbClr val="558ED5"/>
                </a:solidFill>
              </a:rPr>
              <a:t>curriculum elettronico di competenze</a:t>
            </a:r>
            <a:r>
              <a:rPr lang="it-IT" sz="2800" dirty="0" smtClean="0">
                <a:solidFill>
                  <a:srgbClr val="558ED5"/>
                </a:solidFill>
              </a:rPr>
              <a:t>  </a:t>
            </a:r>
            <a:r>
              <a:rPr lang="it-IT" sz="2800" dirty="0" smtClean="0"/>
              <a:t>basato su standard riconosciuti a livello europeo (EQF, ECVEC)</a:t>
            </a:r>
          </a:p>
          <a:p>
            <a:pPr marL="270000" indent="-270000">
              <a:spcBef>
                <a:spcPts val="1800"/>
              </a:spcBef>
            </a:pPr>
            <a:endParaRPr lang="it-IT" sz="3000" dirty="0" smtClean="0">
              <a:solidFill>
                <a:srgbClr val="558ED5"/>
              </a:solidFill>
            </a:endParaRPr>
          </a:p>
          <a:p>
            <a:pPr marL="0">
              <a:spcBef>
                <a:spcPts val="0"/>
              </a:spcBef>
              <a:buNone/>
            </a:pPr>
            <a:endParaRPr lang="it-IT" sz="3000" b="1" dirty="0" smtClean="0"/>
          </a:p>
        </p:txBody>
      </p:sp>
      <p:pic>
        <p:nvPicPr>
          <p:cNvPr id="5" name="Immagine 4" descr="Schermata 2011-04-09 a 21.52.54.png"/>
          <p:cNvPicPr>
            <a:picLocks noChangeAspect="1"/>
          </p:cNvPicPr>
          <p:nvPr/>
        </p:nvPicPr>
        <p:blipFill>
          <a:blip r:embed="rId2"/>
          <a:stretch>
            <a:fillRect/>
          </a:stretch>
        </p:blipFill>
        <p:spPr>
          <a:xfrm>
            <a:off x="4800600" y="1182493"/>
            <a:ext cx="3515816" cy="3465707"/>
          </a:xfrm>
          <a:prstGeom prst="rect">
            <a:avLst/>
          </a:prstGeom>
        </p:spPr>
      </p:pic>
      <p:pic>
        <p:nvPicPr>
          <p:cNvPr id="7" name="Immagine 6" descr="Schermata 2011-04-09 a 21.53.05.png"/>
          <p:cNvPicPr>
            <a:picLocks noChangeAspect="1"/>
          </p:cNvPicPr>
          <p:nvPr/>
        </p:nvPicPr>
        <p:blipFill>
          <a:blip r:embed="rId3"/>
          <a:stretch>
            <a:fillRect/>
          </a:stretch>
        </p:blipFill>
        <p:spPr>
          <a:xfrm rot="1183202">
            <a:off x="5460587" y="2620598"/>
            <a:ext cx="2934130" cy="321599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1295400" y="1752600"/>
            <a:ext cx="6553200" cy="2895600"/>
          </a:xfrm>
        </p:spPr>
        <p:txBody>
          <a:bodyPr>
            <a:normAutofit/>
          </a:bodyPr>
          <a:lstStyle/>
          <a:p>
            <a:r>
              <a:rPr lang="it-IT" sz="4000" b="1" dirty="0" smtClean="0">
                <a:solidFill>
                  <a:schemeClr val="tx2">
                    <a:lumMod val="60000"/>
                    <a:lumOff val="40000"/>
                  </a:schemeClr>
                </a:solidFill>
              </a:rPr>
              <a:t/>
            </a:r>
            <a:br>
              <a:rPr lang="it-IT" sz="4000" b="1" dirty="0" smtClean="0">
                <a:solidFill>
                  <a:schemeClr val="tx2">
                    <a:lumMod val="60000"/>
                    <a:lumOff val="40000"/>
                  </a:schemeClr>
                </a:solidFill>
              </a:rPr>
            </a:br>
            <a:r>
              <a:rPr lang="it-IT" sz="4000" b="1" dirty="0" smtClean="0">
                <a:solidFill>
                  <a:schemeClr val="tx2">
                    <a:lumMod val="60000"/>
                    <a:lumOff val="40000"/>
                  </a:schemeClr>
                </a:solidFill>
              </a:rPr>
              <a:t>è </a:t>
            </a:r>
            <a:r>
              <a:rPr lang="it-IT" sz="4000" b="1" dirty="0" err="1" smtClean="0">
                <a:solidFill>
                  <a:schemeClr val="tx2">
                    <a:lumMod val="60000"/>
                    <a:lumOff val="40000"/>
                  </a:schemeClr>
                </a:solidFill>
              </a:rPr>
              <a:t>anche…</a:t>
            </a:r>
            <a:endParaRPr lang="it-IT" sz="4000" b="1" u="sng" dirty="0">
              <a:solidFill>
                <a:schemeClr val="tx2">
                  <a:lumMod val="60000"/>
                  <a:lumOff val="40000"/>
                </a:schemeClr>
              </a:solidFill>
            </a:endParaRPr>
          </a:p>
        </p:txBody>
      </p:sp>
      <p:pic>
        <p:nvPicPr>
          <p:cNvPr id="3" name="Immagine 2" descr="LOGO SPES copia.jpg"/>
          <p:cNvPicPr>
            <a:picLocks noChangeAspect="1"/>
          </p:cNvPicPr>
          <p:nvPr/>
        </p:nvPicPr>
        <p:blipFill>
          <a:blip r:embed="rId2"/>
          <a:stretch>
            <a:fillRect/>
          </a:stretch>
        </p:blipFill>
        <p:spPr>
          <a:xfrm>
            <a:off x="3093720" y="1956816"/>
            <a:ext cx="2956560" cy="1167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09800" y="0"/>
            <a:ext cx="6934200" cy="1143000"/>
          </a:xfrm>
        </p:spPr>
        <p:txBody>
          <a:bodyPr>
            <a:normAutofit/>
          </a:bodyPr>
          <a:lstStyle/>
          <a:p>
            <a:r>
              <a:rPr lang="it-IT" sz="5400" b="1" dirty="0" smtClean="0">
                <a:solidFill>
                  <a:schemeClr val="tx2">
                    <a:lumMod val="60000"/>
                    <a:lumOff val="40000"/>
                  </a:schemeClr>
                </a:solidFill>
              </a:rPr>
              <a:t>Scalabilità</a:t>
            </a:r>
            <a:endParaRPr lang="it-IT" sz="5400" b="1" u="sng" dirty="0">
              <a:solidFill>
                <a:schemeClr val="tx2">
                  <a:lumMod val="60000"/>
                  <a:lumOff val="40000"/>
                </a:schemeClr>
              </a:solidFill>
            </a:endParaRPr>
          </a:p>
        </p:txBody>
      </p:sp>
      <p:sp>
        <p:nvSpPr>
          <p:cNvPr id="3" name="Segnaposto contenuto 2"/>
          <p:cNvSpPr>
            <a:spLocks noGrp="1"/>
          </p:cNvSpPr>
          <p:nvPr>
            <p:ph idx="1"/>
          </p:nvPr>
        </p:nvSpPr>
        <p:spPr>
          <a:xfrm>
            <a:off x="762000" y="1524000"/>
            <a:ext cx="7391400" cy="3733799"/>
          </a:xfrm>
        </p:spPr>
        <p:txBody>
          <a:bodyPr wrap="square">
            <a:normAutofit/>
          </a:bodyPr>
          <a:lstStyle/>
          <a:p>
            <a:pPr marL="0" indent="0" algn="just">
              <a:buNone/>
            </a:pPr>
            <a:r>
              <a:rPr lang="it-IT" sz="3600" dirty="0" smtClean="0"/>
              <a:t>L’utilizzo di standard riconosciuti a livello europeo (EQF, EQUALF, ECVET) e di una piattaforma informatica tecnologicamente avanzata rende questo percorso di ricerca-azione esportabile</a:t>
            </a:r>
            <a:endParaRPr lang="it-IT" sz="3600" dirty="0" smtClean="0">
              <a:solidFill>
                <a:srgbClr val="558ED5"/>
              </a:solidFill>
            </a:endParaRPr>
          </a:p>
          <a:p>
            <a:pPr marL="0">
              <a:spcBef>
                <a:spcPts val="0"/>
              </a:spcBef>
              <a:buNone/>
            </a:pPr>
            <a:endParaRPr lang="it-IT" sz="3000" b="1"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09800" y="0"/>
            <a:ext cx="6934200" cy="1143000"/>
          </a:xfrm>
        </p:spPr>
        <p:txBody>
          <a:bodyPr>
            <a:normAutofit/>
          </a:bodyPr>
          <a:lstStyle/>
          <a:p>
            <a:r>
              <a:rPr lang="it-IT" sz="5400" b="1" dirty="0" err="1" smtClean="0">
                <a:solidFill>
                  <a:schemeClr val="tx2">
                    <a:lumMod val="60000"/>
                    <a:lumOff val="40000"/>
                  </a:schemeClr>
                </a:solidFill>
              </a:rPr>
              <a:t>Transnazionalità</a:t>
            </a:r>
            <a:endParaRPr lang="it-IT" sz="5400" b="1" u="sng" dirty="0">
              <a:solidFill>
                <a:schemeClr val="tx2">
                  <a:lumMod val="60000"/>
                  <a:lumOff val="40000"/>
                </a:schemeClr>
              </a:solidFill>
            </a:endParaRPr>
          </a:p>
        </p:txBody>
      </p:sp>
      <p:sp>
        <p:nvSpPr>
          <p:cNvPr id="3" name="Segnaposto contenuto 2"/>
          <p:cNvSpPr>
            <a:spLocks noGrp="1"/>
          </p:cNvSpPr>
          <p:nvPr>
            <p:ph idx="1"/>
          </p:nvPr>
        </p:nvSpPr>
        <p:spPr>
          <a:xfrm>
            <a:off x="853008" y="1484784"/>
            <a:ext cx="7391400" cy="3505200"/>
          </a:xfrm>
        </p:spPr>
        <p:txBody>
          <a:bodyPr wrap="square">
            <a:normAutofit fontScale="92500"/>
          </a:bodyPr>
          <a:lstStyle/>
          <a:p>
            <a:pPr marL="0" indent="0" algn="just">
              <a:buNone/>
            </a:pPr>
            <a:r>
              <a:rPr lang="it-IT" sz="2800" dirty="0" smtClean="0"/>
              <a:t>Nell’ottica delle linee guida europee 2007-2013 e degli standard utilizzati, il progetto è pienamente esportabile nei Paesi della Comunità Europea.</a:t>
            </a:r>
          </a:p>
          <a:p>
            <a:pPr marL="0" indent="0" algn="just">
              <a:buNone/>
            </a:pPr>
            <a:endParaRPr lang="it-IT" sz="2800" dirty="0" smtClean="0"/>
          </a:p>
          <a:p>
            <a:pPr marL="0" indent="0" algn="just">
              <a:buNone/>
            </a:pPr>
            <a:r>
              <a:rPr lang="it-IT" sz="2800" dirty="0" smtClean="0"/>
              <a:t>Si potrebbe in particolare pensare alla realizzazione di progetti di mobilità transnazionali, gestiti in autonomia dalle scuole, per consentire agli studenti di effettuare brevi tirocini all’estero.</a:t>
            </a:r>
          </a:p>
          <a:p>
            <a:pPr marL="0">
              <a:spcBef>
                <a:spcPts val="0"/>
              </a:spcBef>
              <a:buNone/>
            </a:pPr>
            <a:endParaRPr lang="it-IT" sz="3000" b="1"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1295400" y="1752600"/>
            <a:ext cx="6553200" cy="2895600"/>
          </a:xfrm>
        </p:spPr>
        <p:txBody>
          <a:bodyPr>
            <a:normAutofit/>
          </a:bodyPr>
          <a:lstStyle/>
          <a:p>
            <a:r>
              <a:rPr lang="it-IT" sz="4000" b="1" dirty="0" smtClean="0">
                <a:solidFill>
                  <a:schemeClr val="tx2">
                    <a:lumMod val="60000"/>
                    <a:lumOff val="40000"/>
                  </a:schemeClr>
                </a:solidFill>
              </a:rPr>
              <a:t/>
            </a:r>
            <a:br>
              <a:rPr lang="it-IT" sz="4000" b="1" dirty="0" smtClean="0">
                <a:solidFill>
                  <a:schemeClr val="tx2">
                    <a:lumMod val="60000"/>
                    <a:lumOff val="40000"/>
                  </a:schemeClr>
                </a:solidFill>
              </a:rPr>
            </a:br>
            <a:r>
              <a:rPr lang="it-IT" sz="4000" b="1" dirty="0" smtClean="0">
                <a:solidFill>
                  <a:srgbClr val="558ED5"/>
                </a:solidFill>
              </a:rPr>
              <a:t>Benefit per USR Campania </a:t>
            </a:r>
            <a:endParaRPr lang="it-IT" sz="4000" b="1" u="sng" dirty="0">
              <a:solidFill>
                <a:srgbClr val="558ED5"/>
              </a:solidFill>
            </a:endParaRPr>
          </a:p>
        </p:txBody>
      </p:sp>
      <p:pic>
        <p:nvPicPr>
          <p:cNvPr id="3" name="Immagine 2" descr="LOGO SPES copia.jpg"/>
          <p:cNvPicPr>
            <a:picLocks noChangeAspect="1"/>
          </p:cNvPicPr>
          <p:nvPr/>
        </p:nvPicPr>
        <p:blipFill>
          <a:blip r:embed="rId2"/>
          <a:stretch>
            <a:fillRect/>
          </a:stretch>
        </p:blipFill>
        <p:spPr>
          <a:xfrm>
            <a:off x="3093720" y="1828800"/>
            <a:ext cx="2956560" cy="1167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62000" y="1447800"/>
            <a:ext cx="7391400" cy="3505200"/>
          </a:xfrm>
        </p:spPr>
        <p:txBody>
          <a:bodyPr wrap="square">
            <a:normAutofit fontScale="77500" lnSpcReduction="20000"/>
          </a:bodyPr>
          <a:lstStyle/>
          <a:p>
            <a:pPr marL="0" indent="0">
              <a:buNone/>
            </a:pPr>
            <a:r>
              <a:rPr lang="it-IT" sz="2800" dirty="0" smtClean="0"/>
              <a:t>Il portale </a:t>
            </a:r>
            <a:r>
              <a:rPr lang="it-IT" sz="3100" b="1" dirty="0" smtClean="0">
                <a:solidFill>
                  <a:srgbClr val="558ED5"/>
                </a:solidFill>
              </a:rPr>
              <a:t>SPES </a:t>
            </a:r>
            <a:r>
              <a:rPr lang="it-IT" sz="2800" dirty="0" smtClean="0"/>
              <a:t>consentirà di disporre di uno strumento informatico che:</a:t>
            </a:r>
          </a:p>
          <a:p>
            <a:pPr marL="0" indent="0">
              <a:buNone/>
            </a:pPr>
            <a:endParaRPr lang="it-IT" sz="2800" dirty="0" smtClean="0"/>
          </a:p>
          <a:p>
            <a:r>
              <a:rPr lang="it-IT" sz="2800" dirty="0" smtClean="0"/>
              <a:t>assicura il </a:t>
            </a:r>
            <a:r>
              <a:rPr lang="it-IT" sz="2800" b="1" dirty="0" smtClean="0">
                <a:solidFill>
                  <a:srgbClr val="558ED5"/>
                </a:solidFill>
              </a:rPr>
              <a:t>controllo e la gestione del processo</a:t>
            </a:r>
            <a:r>
              <a:rPr lang="it-IT" sz="2800" dirty="0" smtClean="0">
                <a:solidFill>
                  <a:srgbClr val="558ED5"/>
                </a:solidFill>
              </a:rPr>
              <a:t> </a:t>
            </a:r>
            <a:r>
              <a:rPr lang="it-IT" sz="2800" dirty="0" smtClean="0"/>
              <a:t>sull’intero territorio</a:t>
            </a:r>
          </a:p>
          <a:p>
            <a:endParaRPr lang="it-IT" sz="2800" dirty="0" smtClean="0"/>
          </a:p>
          <a:p>
            <a:r>
              <a:rPr lang="it-IT" sz="2800" dirty="0" smtClean="0"/>
              <a:t>garantisce il </a:t>
            </a:r>
            <a:r>
              <a:rPr lang="it-IT" sz="2800" b="1" dirty="0" smtClean="0">
                <a:solidFill>
                  <a:srgbClr val="558ED5"/>
                </a:solidFill>
              </a:rPr>
              <a:t>controllo qualitativo della formazione </a:t>
            </a:r>
            <a:r>
              <a:rPr lang="it-IT" sz="2800" dirty="0" smtClean="0"/>
              <a:t>scolastica</a:t>
            </a:r>
          </a:p>
          <a:p>
            <a:endParaRPr lang="it-IT" sz="2800" dirty="0" smtClean="0"/>
          </a:p>
          <a:p>
            <a:r>
              <a:rPr lang="it-IT" sz="2800" b="1" dirty="0" smtClean="0">
                <a:solidFill>
                  <a:srgbClr val="558ED5"/>
                </a:solidFill>
              </a:rPr>
              <a:t>individua su basi statistiche i poli scolastici a basso profitto</a:t>
            </a:r>
            <a:r>
              <a:rPr lang="it-IT" sz="2800" dirty="0" smtClean="0">
                <a:solidFill>
                  <a:srgbClr val="558ED5"/>
                </a:solidFill>
              </a:rPr>
              <a:t> </a:t>
            </a:r>
            <a:r>
              <a:rPr lang="it-IT" sz="2800" dirty="0" smtClean="0"/>
              <a:t>che richiedono opportune azioni di feedback</a:t>
            </a:r>
          </a:p>
          <a:p>
            <a:pPr marL="0">
              <a:spcBef>
                <a:spcPts val="0"/>
              </a:spcBef>
              <a:buNone/>
            </a:pPr>
            <a:endParaRPr lang="it-IT" sz="3000" b="1" dirty="0" smtClean="0"/>
          </a:p>
        </p:txBody>
      </p:sp>
      <p:sp>
        <p:nvSpPr>
          <p:cNvPr id="5" name="Titolo 1"/>
          <p:cNvSpPr>
            <a:spLocks noGrp="1"/>
          </p:cNvSpPr>
          <p:nvPr>
            <p:ph type="title"/>
          </p:nvPr>
        </p:nvSpPr>
        <p:spPr>
          <a:xfrm>
            <a:off x="2590800" y="0"/>
            <a:ext cx="6553200" cy="1143000"/>
          </a:xfrm>
        </p:spPr>
        <p:txBody>
          <a:bodyPr>
            <a:normAutofit/>
          </a:bodyPr>
          <a:lstStyle/>
          <a:p>
            <a:r>
              <a:rPr lang="it-IT" sz="3600" b="1" dirty="0" smtClean="0">
                <a:solidFill>
                  <a:srgbClr val="558ED5"/>
                </a:solidFill>
              </a:rPr>
              <a:t>Benefit per l’USR </a:t>
            </a:r>
            <a:endParaRPr lang="it-IT" sz="3500" b="1" u="sng"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914400" y="1077144"/>
            <a:ext cx="7391400" cy="4104456"/>
          </a:xfrm>
          <a:noFill/>
          <a:ln>
            <a:round/>
            <a:headEnd/>
            <a:tailEnd/>
          </a:ln>
        </p:spPr>
        <p:txBody>
          <a:bodyPr vert="horz" wrap="square" lIns="0" tIns="35268" rIns="0" bIns="0" numCol="1" anchor="ctr" anchorCtr="0" compatLnSpc="1">
            <a:prstTxWarp prst="textNoShape">
              <a:avLst/>
            </a:prstTxWarp>
            <a:normAutofit/>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dirty="0">
                <a:solidFill>
                  <a:srgbClr val="558ED5"/>
                </a:solidFill>
                <a:cs typeface="Arial" charset="0"/>
              </a:rPr>
              <a:t>La quota di autonomia rimane quella prevista dal DPR </a:t>
            </a:r>
            <a:r>
              <a:rPr lang="it-IT" dirty="0" smtClean="0">
                <a:solidFill>
                  <a:srgbClr val="558ED5"/>
                </a:solidFill>
                <a:cs typeface="Arial" charset="0"/>
              </a:rPr>
              <a:t>275/99.</a:t>
            </a:r>
            <a:r>
              <a:rPr lang="it-IT" dirty="0" smtClean="0">
                <a:solidFill>
                  <a:schemeClr val="tx2"/>
                </a:solidFill>
                <a:cs typeface="Arial" charset="0"/>
              </a:rPr>
              <a:t/>
            </a:r>
            <a:br>
              <a:rPr lang="it-IT" dirty="0" smtClean="0">
                <a:solidFill>
                  <a:schemeClr val="tx2"/>
                </a:solidFill>
                <a:cs typeface="Arial" charset="0"/>
              </a:rPr>
            </a:br>
            <a:r>
              <a:rPr lang="it-IT" sz="2400" b="0" cap="none" dirty="0" smtClean="0">
                <a:solidFill>
                  <a:schemeClr val="tx2"/>
                </a:solidFill>
                <a:cs typeface="Arial" charset="0"/>
              </a:rPr>
              <a:t>Comprende </a:t>
            </a:r>
            <a:r>
              <a:rPr lang="it-IT" sz="2400" b="0" cap="none" dirty="0">
                <a:solidFill>
                  <a:schemeClr val="tx2"/>
                </a:solidFill>
                <a:cs typeface="Arial" charset="0"/>
              </a:rPr>
              <a:t>il 20% dell’orario complessivo delle lezioni fermo restando che l’orario di ciascuna disciplina non può essere ridotto oltre il 20%.</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1295400" y="2057400"/>
            <a:ext cx="6553200" cy="2895600"/>
          </a:xfrm>
        </p:spPr>
        <p:txBody>
          <a:bodyPr>
            <a:normAutofit/>
          </a:bodyPr>
          <a:lstStyle/>
          <a:p>
            <a:r>
              <a:rPr lang="it-IT" sz="4000" b="1" dirty="0" smtClean="0">
                <a:solidFill>
                  <a:schemeClr val="tx2">
                    <a:lumMod val="60000"/>
                    <a:lumOff val="40000"/>
                  </a:schemeClr>
                </a:solidFill>
              </a:rPr>
              <a:t/>
            </a:r>
            <a:br>
              <a:rPr lang="it-IT" sz="4000" b="1" dirty="0" smtClean="0">
                <a:solidFill>
                  <a:schemeClr val="tx2">
                    <a:lumMod val="60000"/>
                    <a:lumOff val="40000"/>
                  </a:schemeClr>
                </a:solidFill>
              </a:rPr>
            </a:br>
            <a:r>
              <a:rPr lang="it-IT" sz="4000" b="1" dirty="0" smtClean="0">
                <a:solidFill>
                  <a:srgbClr val="558ED5"/>
                </a:solidFill>
              </a:rPr>
              <a:t>Benefit per</a:t>
            </a:r>
            <a:br>
              <a:rPr lang="it-IT" sz="4000" b="1" dirty="0" smtClean="0">
                <a:solidFill>
                  <a:srgbClr val="558ED5"/>
                </a:solidFill>
              </a:rPr>
            </a:br>
            <a:r>
              <a:rPr lang="it-IT" sz="4000" b="1" dirty="0" smtClean="0">
                <a:solidFill>
                  <a:srgbClr val="558ED5"/>
                </a:solidFill>
              </a:rPr>
              <a:t>la Regione Campania </a:t>
            </a:r>
            <a:endParaRPr lang="it-IT" sz="4000" b="1" u="sng" dirty="0">
              <a:solidFill>
                <a:srgbClr val="558ED5"/>
              </a:solidFill>
            </a:endParaRPr>
          </a:p>
        </p:txBody>
      </p:sp>
      <p:pic>
        <p:nvPicPr>
          <p:cNvPr id="3" name="Immagine 2" descr="LOGO SPES copia.jpg"/>
          <p:cNvPicPr>
            <a:picLocks noChangeAspect="1"/>
          </p:cNvPicPr>
          <p:nvPr/>
        </p:nvPicPr>
        <p:blipFill>
          <a:blip r:embed="rId2"/>
          <a:stretch>
            <a:fillRect/>
          </a:stretch>
        </p:blipFill>
        <p:spPr>
          <a:xfrm>
            <a:off x="3093720" y="1600200"/>
            <a:ext cx="2956560" cy="1167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990600" y="1752600"/>
            <a:ext cx="7086600" cy="3505200"/>
          </a:xfrm>
        </p:spPr>
        <p:txBody>
          <a:bodyPr wrap="square">
            <a:normAutofit/>
          </a:bodyPr>
          <a:lstStyle/>
          <a:p>
            <a:pPr marL="0" indent="0" algn="just">
              <a:buNone/>
            </a:pPr>
            <a:r>
              <a:rPr lang="it-IT" sz="2500" dirty="0" smtClean="0"/>
              <a:t>Il progetto </a:t>
            </a:r>
            <a:r>
              <a:rPr lang="it-IT" sz="2500" b="1" dirty="0" smtClean="0">
                <a:solidFill>
                  <a:srgbClr val="558ED5"/>
                </a:solidFill>
              </a:rPr>
              <a:t>SPES</a:t>
            </a:r>
            <a:r>
              <a:rPr lang="it-IT" sz="2500" b="1" dirty="0" smtClean="0"/>
              <a:t>, </a:t>
            </a:r>
            <a:r>
              <a:rPr lang="it-IT" sz="2500" dirty="0" smtClean="0"/>
              <a:t>grazie al rapporto sinergico tra i vari attori, consente alla Regione Campania di utilizzare uno strumento potente ed efficace per l’attuazione delle politiche a sostegno dell’inserimento dei giovani nel mercato del lavoro ottimizzando, in tal modo, l’impiego delle risorse disponibili e amplificandone la ricaduta, in termini di redditività e produttività, nei diversi settori economici.</a:t>
            </a:r>
          </a:p>
          <a:p>
            <a:pPr marL="0">
              <a:spcBef>
                <a:spcPts val="0"/>
              </a:spcBef>
              <a:buNone/>
            </a:pPr>
            <a:endParaRPr lang="it-IT" sz="3000" b="1" dirty="0" smtClean="0"/>
          </a:p>
        </p:txBody>
      </p:sp>
      <p:sp>
        <p:nvSpPr>
          <p:cNvPr id="5" name="Titolo 1"/>
          <p:cNvSpPr>
            <a:spLocks noGrp="1"/>
          </p:cNvSpPr>
          <p:nvPr>
            <p:ph type="title"/>
          </p:nvPr>
        </p:nvSpPr>
        <p:spPr>
          <a:xfrm>
            <a:off x="2743200" y="0"/>
            <a:ext cx="6400800" cy="1143000"/>
          </a:xfrm>
        </p:spPr>
        <p:txBody>
          <a:bodyPr>
            <a:normAutofit/>
          </a:bodyPr>
          <a:lstStyle/>
          <a:p>
            <a:r>
              <a:rPr lang="it-IT" sz="3200" b="1" dirty="0" smtClean="0">
                <a:solidFill>
                  <a:srgbClr val="558ED5"/>
                </a:solidFill>
              </a:rPr>
              <a:t>Benefit per la Regione Campania </a:t>
            </a:r>
            <a:endParaRPr lang="it-IT" sz="3200" b="1" u="sng"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1295400" y="1752600"/>
            <a:ext cx="6553200" cy="2895600"/>
          </a:xfrm>
        </p:spPr>
        <p:txBody>
          <a:bodyPr>
            <a:normAutofit/>
          </a:bodyPr>
          <a:lstStyle/>
          <a:p>
            <a:r>
              <a:rPr lang="it-IT" sz="4000" b="1" dirty="0" smtClean="0">
                <a:solidFill>
                  <a:schemeClr val="tx2">
                    <a:lumMod val="60000"/>
                    <a:lumOff val="40000"/>
                  </a:schemeClr>
                </a:solidFill>
              </a:rPr>
              <a:t/>
            </a:r>
            <a:br>
              <a:rPr lang="it-IT" sz="4000" b="1" dirty="0" smtClean="0">
                <a:solidFill>
                  <a:schemeClr val="tx2">
                    <a:lumMod val="60000"/>
                    <a:lumOff val="40000"/>
                  </a:schemeClr>
                </a:solidFill>
              </a:rPr>
            </a:br>
            <a:r>
              <a:rPr lang="it-IT" sz="4000" b="1" dirty="0" smtClean="0">
                <a:solidFill>
                  <a:srgbClr val="558ED5"/>
                </a:solidFill>
              </a:rPr>
              <a:t>Benefit per Confindustria</a:t>
            </a:r>
            <a:endParaRPr lang="it-IT" sz="4000" b="1" u="sng" dirty="0">
              <a:solidFill>
                <a:srgbClr val="558ED5"/>
              </a:solidFill>
            </a:endParaRPr>
          </a:p>
        </p:txBody>
      </p:sp>
      <p:pic>
        <p:nvPicPr>
          <p:cNvPr id="3" name="Immagine 2" descr="LOGO SPES copia.jpg"/>
          <p:cNvPicPr>
            <a:picLocks noChangeAspect="1"/>
          </p:cNvPicPr>
          <p:nvPr/>
        </p:nvPicPr>
        <p:blipFill>
          <a:blip r:embed="rId2"/>
          <a:stretch>
            <a:fillRect/>
          </a:stretch>
        </p:blipFill>
        <p:spPr>
          <a:xfrm>
            <a:off x="3093720" y="1828800"/>
            <a:ext cx="2956560" cy="1167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62000" y="1600200"/>
            <a:ext cx="7391400" cy="3505200"/>
          </a:xfrm>
        </p:spPr>
        <p:txBody>
          <a:bodyPr wrap="square">
            <a:normAutofit fontScale="92500" lnSpcReduction="10000"/>
          </a:bodyPr>
          <a:lstStyle/>
          <a:p>
            <a:pPr marL="0" indent="0">
              <a:buNone/>
            </a:pPr>
            <a:r>
              <a:rPr lang="it-IT" sz="2800" dirty="0" smtClean="0"/>
              <a:t>Il portale </a:t>
            </a:r>
            <a:r>
              <a:rPr lang="it-IT" sz="2800" b="1" dirty="0" smtClean="0">
                <a:solidFill>
                  <a:srgbClr val="558ED5"/>
                </a:solidFill>
              </a:rPr>
              <a:t>SPES </a:t>
            </a:r>
            <a:r>
              <a:rPr lang="it-IT" sz="2800" dirty="0" smtClean="0"/>
              <a:t>consentirà a Confindustria di interfacciarsi con le scuole per progettare, mediante l’uso delle quote di flessibilità, una rete di percorsi formativi che siano in grado di rispondere alle esigenze delle realtà aziendali sul territorio.</a:t>
            </a:r>
          </a:p>
          <a:p>
            <a:pPr marL="0" indent="0">
              <a:buNone/>
            </a:pPr>
            <a:endParaRPr lang="it-IT" sz="2800" dirty="0" smtClean="0"/>
          </a:p>
          <a:p>
            <a:pPr marL="0" indent="0">
              <a:buNone/>
            </a:pPr>
            <a:r>
              <a:rPr lang="it-IT" sz="2800" dirty="0" smtClean="0"/>
              <a:t>L’integrazione delle realtà scolastica con quella aziendale e la formazione su specifiche competenze sarà di aiuto alla microeconomia del territorio. </a:t>
            </a:r>
          </a:p>
        </p:txBody>
      </p:sp>
      <p:sp>
        <p:nvSpPr>
          <p:cNvPr id="5" name="Titolo 1"/>
          <p:cNvSpPr>
            <a:spLocks noGrp="1"/>
          </p:cNvSpPr>
          <p:nvPr>
            <p:ph type="title"/>
          </p:nvPr>
        </p:nvSpPr>
        <p:spPr>
          <a:xfrm>
            <a:off x="2590800" y="0"/>
            <a:ext cx="6553200" cy="1143000"/>
          </a:xfrm>
        </p:spPr>
        <p:txBody>
          <a:bodyPr>
            <a:normAutofit/>
          </a:bodyPr>
          <a:lstStyle/>
          <a:p>
            <a:r>
              <a:rPr lang="it-IT" sz="3600" b="1" dirty="0" smtClean="0">
                <a:solidFill>
                  <a:srgbClr val="558ED5"/>
                </a:solidFill>
              </a:rPr>
              <a:t>Benefit per Confindustria</a:t>
            </a:r>
            <a:endParaRPr lang="it-IT" sz="3500" b="1" u="sng"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a:xfrm>
            <a:off x="1295400" y="1752600"/>
            <a:ext cx="6553200" cy="2895600"/>
          </a:xfrm>
        </p:spPr>
        <p:txBody>
          <a:bodyPr>
            <a:normAutofit/>
          </a:bodyPr>
          <a:lstStyle/>
          <a:p>
            <a:r>
              <a:rPr lang="it-IT" sz="4000" b="1" dirty="0" smtClean="0">
                <a:solidFill>
                  <a:schemeClr val="tx2">
                    <a:lumMod val="60000"/>
                    <a:lumOff val="40000"/>
                  </a:schemeClr>
                </a:solidFill>
              </a:rPr>
              <a:t/>
            </a:r>
            <a:br>
              <a:rPr lang="it-IT" sz="4000" b="1" dirty="0" smtClean="0">
                <a:solidFill>
                  <a:schemeClr val="tx2">
                    <a:lumMod val="60000"/>
                    <a:lumOff val="40000"/>
                  </a:schemeClr>
                </a:solidFill>
              </a:rPr>
            </a:br>
            <a:r>
              <a:rPr lang="it-IT" sz="4000" b="1" dirty="0" smtClean="0">
                <a:solidFill>
                  <a:srgbClr val="558ED5"/>
                </a:solidFill>
              </a:rPr>
              <a:t>Il ruolo del MIUR</a:t>
            </a:r>
            <a:endParaRPr lang="it-IT" sz="4000" b="1" u="sng" dirty="0">
              <a:solidFill>
                <a:srgbClr val="558ED5"/>
              </a:solidFill>
            </a:endParaRPr>
          </a:p>
        </p:txBody>
      </p:sp>
      <p:pic>
        <p:nvPicPr>
          <p:cNvPr id="3" name="Immagine 2" descr="LOGO SPES copia.jpg"/>
          <p:cNvPicPr>
            <a:picLocks noChangeAspect="1"/>
          </p:cNvPicPr>
          <p:nvPr/>
        </p:nvPicPr>
        <p:blipFill>
          <a:blip r:embed="rId2"/>
          <a:stretch>
            <a:fillRect/>
          </a:stretch>
        </p:blipFill>
        <p:spPr>
          <a:xfrm>
            <a:off x="3093720" y="1828800"/>
            <a:ext cx="2956560" cy="1167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196752"/>
            <a:ext cx="8784976" cy="4176464"/>
          </a:xfrm>
        </p:spPr>
        <p:txBody>
          <a:bodyPr wrap="square">
            <a:noAutofit/>
          </a:bodyPr>
          <a:lstStyle/>
          <a:p>
            <a:pPr marL="0" indent="0" algn="just">
              <a:buNone/>
            </a:pPr>
            <a:r>
              <a:rPr lang="it-IT" sz="2400" dirty="0"/>
              <a:t>L’Ufficio Scolastico Regionale per la Campania intende </a:t>
            </a:r>
            <a:r>
              <a:rPr lang="it-IT" sz="2400" dirty="0" smtClean="0"/>
              <a:t>attivare una rete di relazioni che coinvolga le Direzioni </a:t>
            </a:r>
            <a:r>
              <a:rPr lang="it-IT" sz="2400" dirty="0"/>
              <a:t>del MIUR al fine di sviluppare le seguenti iniziative:</a:t>
            </a:r>
          </a:p>
          <a:p>
            <a:pPr algn="just"/>
            <a:r>
              <a:rPr lang="it-IT" sz="2400" b="1" dirty="0" smtClean="0">
                <a:solidFill>
                  <a:srgbClr val="558ED5"/>
                </a:solidFill>
              </a:rPr>
              <a:t>Realizzazione </a:t>
            </a:r>
            <a:r>
              <a:rPr lang="it-IT" sz="2400" b="1" dirty="0">
                <a:solidFill>
                  <a:srgbClr val="558ED5"/>
                </a:solidFill>
              </a:rPr>
              <a:t>di materiale </a:t>
            </a:r>
            <a:r>
              <a:rPr lang="it-IT" sz="2400" b="1" dirty="0" smtClean="0">
                <a:solidFill>
                  <a:srgbClr val="558ED5"/>
                </a:solidFill>
              </a:rPr>
              <a:t>divulgativo </a:t>
            </a:r>
            <a:r>
              <a:rPr lang="it-IT" sz="2400" dirty="0" smtClean="0"/>
              <a:t>rivolto alle scuole e distribuito </a:t>
            </a:r>
            <a:r>
              <a:rPr lang="it-IT" sz="2400" dirty="0"/>
              <a:t>attraverso i canali </a:t>
            </a:r>
            <a:r>
              <a:rPr lang="it-IT" sz="2400" dirty="0" smtClean="0"/>
              <a:t>ministeriali</a:t>
            </a:r>
          </a:p>
          <a:p>
            <a:pPr algn="just"/>
            <a:r>
              <a:rPr lang="it-IT" sz="2400" b="1" dirty="0">
                <a:solidFill>
                  <a:srgbClr val="558ED5"/>
                </a:solidFill>
              </a:rPr>
              <a:t>Realizzazione </a:t>
            </a:r>
            <a:r>
              <a:rPr lang="it-IT" sz="2400" b="1" dirty="0" smtClean="0">
                <a:solidFill>
                  <a:srgbClr val="558ED5"/>
                </a:solidFill>
              </a:rPr>
              <a:t>di un piano di comunicazione </a:t>
            </a:r>
            <a:r>
              <a:rPr lang="it-IT" sz="2400" dirty="0" smtClean="0"/>
              <a:t>indirizzato agli studenti e diffuso </a:t>
            </a:r>
            <a:r>
              <a:rPr lang="it-IT" sz="2400" dirty="0"/>
              <a:t>attraverso </a:t>
            </a:r>
            <a:r>
              <a:rPr lang="it-IT" sz="2400" dirty="0" smtClean="0"/>
              <a:t>i canali </a:t>
            </a:r>
            <a:r>
              <a:rPr lang="it-IT" sz="2400" dirty="0"/>
              <a:t>del p</a:t>
            </a:r>
            <a:r>
              <a:rPr lang="it-IT" sz="2400" dirty="0" smtClean="0"/>
              <a:t>rogetto </a:t>
            </a:r>
            <a:r>
              <a:rPr lang="it-IT" sz="2400" b="1" dirty="0" err="1">
                <a:solidFill>
                  <a:srgbClr val="558ED5"/>
                </a:solidFill>
              </a:rPr>
              <a:t>IoStudio</a:t>
            </a:r>
            <a:r>
              <a:rPr lang="it-IT" sz="2400" b="1" dirty="0">
                <a:solidFill>
                  <a:srgbClr val="558ED5"/>
                </a:solidFill>
              </a:rPr>
              <a:t> </a:t>
            </a:r>
            <a:endParaRPr lang="it-IT" sz="2400" b="1" dirty="0" smtClean="0">
              <a:solidFill>
                <a:srgbClr val="558ED5"/>
              </a:solidFill>
            </a:endParaRPr>
          </a:p>
          <a:p>
            <a:pPr algn="just"/>
            <a:r>
              <a:rPr lang="it-IT" sz="2400" b="1" dirty="0" smtClean="0">
                <a:solidFill>
                  <a:srgbClr val="558ED5"/>
                </a:solidFill>
              </a:rPr>
              <a:t>Creazione </a:t>
            </a:r>
            <a:r>
              <a:rPr lang="it-IT" sz="2400" b="1" dirty="0">
                <a:solidFill>
                  <a:srgbClr val="558ED5"/>
                </a:solidFill>
              </a:rPr>
              <a:t>di iniziative </a:t>
            </a:r>
            <a:r>
              <a:rPr lang="it-IT" sz="2400" dirty="0"/>
              <a:t>ad hoc per il progetto </a:t>
            </a:r>
          </a:p>
          <a:p>
            <a:pPr marL="360000" indent="-360000" algn="just"/>
            <a:r>
              <a:rPr lang="it-IT" sz="2400" b="1" dirty="0" smtClean="0">
                <a:solidFill>
                  <a:srgbClr val="558ED5"/>
                </a:solidFill>
              </a:rPr>
              <a:t>Integrazione </a:t>
            </a:r>
            <a:r>
              <a:rPr lang="it-IT" sz="2400" b="1" dirty="0">
                <a:solidFill>
                  <a:srgbClr val="558ED5"/>
                </a:solidFill>
              </a:rPr>
              <a:t>del </a:t>
            </a:r>
            <a:r>
              <a:rPr lang="it-IT" sz="2400" b="1" dirty="0" err="1">
                <a:solidFill>
                  <a:srgbClr val="558ED5"/>
                </a:solidFill>
              </a:rPr>
              <a:t>ePortfolio</a:t>
            </a:r>
            <a:r>
              <a:rPr lang="it-IT" sz="2400" b="1" dirty="0">
                <a:solidFill>
                  <a:srgbClr val="558ED5"/>
                </a:solidFill>
              </a:rPr>
              <a:t> </a:t>
            </a:r>
            <a:r>
              <a:rPr lang="it-IT" sz="2400" dirty="0"/>
              <a:t>di competenze  di </a:t>
            </a:r>
            <a:r>
              <a:rPr lang="it-IT" sz="2400" b="1" dirty="0">
                <a:solidFill>
                  <a:schemeClr val="tx2">
                    <a:lumMod val="60000"/>
                    <a:lumOff val="40000"/>
                  </a:schemeClr>
                </a:solidFill>
              </a:rPr>
              <a:t>SPES</a:t>
            </a:r>
            <a:r>
              <a:rPr lang="it-IT" sz="2400" dirty="0"/>
              <a:t> all’interno di altri progetti </a:t>
            </a:r>
            <a:r>
              <a:rPr lang="it-IT" sz="2400" dirty="0" smtClean="0"/>
              <a:t>ministeriali</a:t>
            </a:r>
            <a:endParaRPr lang="it-IT" sz="2400" dirty="0"/>
          </a:p>
        </p:txBody>
      </p:sp>
      <p:sp>
        <p:nvSpPr>
          <p:cNvPr id="5" name="Titolo 1"/>
          <p:cNvSpPr>
            <a:spLocks noGrp="1"/>
          </p:cNvSpPr>
          <p:nvPr>
            <p:ph type="title"/>
          </p:nvPr>
        </p:nvSpPr>
        <p:spPr>
          <a:xfrm>
            <a:off x="2590800" y="0"/>
            <a:ext cx="6553200" cy="1143000"/>
          </a:xfrm>
        </p:spPr>
        <p:txBody>
          <a:bodyPr>
            <a:normAutofit/>
          </a:bodyPr>
          <a:lstStyle/>
          <a:p>
            <a:r>
              <a:rPr lang="it-IT" sz="3600" b="1" dirty="0" smtClean="0">
                <a:solidFill>
                  <a:srgbClr val="558ED5"/>
                </a:solidFill>
              </a:rPr>
              <a:t>Il ruolo del MIUR</a:t>
            </a:r>
            <a:endParaRPr lang="it-IT" sz="3500" b="1" u="sng"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endParaRPr lang="it-IT" dirty="0" smtClean="0"/>
          </a:p>
          <a:p>
            <a:pPr algn="ctr">
              <a:buNone/>
            </a:pPr>
            <a:r>
              <a:rPr lang="it-IT" b="1" i="1" dirty="0" smtClean="0">
                <a:solidFill>
                  <a:srgbClr val="558ED5"/>
                </a:solidFill>
              </a:rPr>
              <a:t>"Piccole opportunità sono spesso</a:t>
            </a:r>
          </a:p>
          <a:p>
            <a:pPr algn="ctr">
              <a:buNone/>
            </a:pPr>
            <a:r>
              <a:rPr lang="it-IT" b="1" i="1" dirty="0" smtClean="0">
                <a:solidFill>
                  <a:srgbClr val="558ED5"/>
                </a:solidFill>
              </a:rPr>
              <a:t> l'inizio di grandi imprese."</a:t>
            </a:r>
            <a:r>
              <a:rPr lang="it-IT" b="1" i="1" dirty="0" err="1" smtClean="0">
                <a:solidFill>
                  <a:srgbClr val="558ED5"/>
                </a:solidFill>
              </a:rPr>
              <a:t> </a:t>
            </a:r>
            <a:endParaRPr lang="it-IT" b="1" i="1" dirty="0" smtClean="0">
              <a:solidFill>
                <a:srgbClr val="558ED5"/>
              </a:solidFill>
            </a:endParaRPr>
          </a:p>
          <a:p>
            <a:pPr algn="ctr">
              <a:buNone/>
            </a:pPr>
            <a:r>
              <a:rPr lang="it-IT" dirty="0" smtClean="0"/>
              <a:t/>
            </a:r>
            <a:br>
              <a:rPr lang="it-IT" dirty="0" smtClean="0"/>
            </a:br>
            <a:r>
              <a:rPr lang="it-IT" dirty="0" smtClean="0"/>
              <a:t>                                                </a:t>
            </a:r>
            <a:r>
              <a:rPr lang="it-IT" sz="2400" i="1" dirty="0" smtClean="0">
                <a:solidFill>
                  <a:schemeClr val="accent1"/>
                </a:solidFill>
              </a:rPr>
              <a:t>Demostene</a:t>
            </a:r>
          </a:p>
          <a:p>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066800" y="1784648"/>
            <a:ext cx="7406400" cy="3168352"/>
          </a:xfrm>
          <a:noFill/>
          <a:ln>
            <a:round/>
            <a:headEnd/>
            <a:tailEnd/>
          </a:ln>
        </p:spPr>
        <p:txBody>
          <a:bodyPr vert="horz" wrap="square" lIns="0" tIns="35268" rIns="0" bIns="0" numCol="1" anchor="ctr" anchorCtr="0" compatLnSpc="1">
            <a:prstTxWarp prst="textNoShape">
              <a:avLst/>
            </a:prstTxWarp>
            <a:normAutofit/>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dirty="0">
                <a:solidFill>
                  <a:srgbClr val="558ED5"/>
                </a:solidFill>
                <a:cs typeface="Arial" charset="0"/>
              </a:rPr>
              <a:t>Tali spazi sono comprensivi della quota dedicata alle Regioni</a:t>
            </a:r>
            <a:r>
              <a:rPr lang="it-IT" dirty="0" smtClean="0">
                <a:solidFill>
                  <a:srgbClr val="558ED5"/>
                </a:solidFill>
                <a:cs typeface="Arial" charset="0"/>
              </a:rPr>
              <a:t> </a:t>
            </a:r>
            <a:br>
              <a:rPr lang="it-IT" dirty="0" smtClean="0">
                <a:solidFill>
                  <a:srgbClr val="558ED5"/>
                </a:solidFill>
                <a:cs typeface="Arial" charset="0"/>
              </a:rPr>
            </a:br>
            <a:r>
              <a:rPr lang="it-IT" sz="3600" b="0" dirty="0" smtClean="0">
                <a:solidFill>
                  <a:schemeClr val="tx1">
                    <a:lumMod val="75000"/>
                    <a:lumOff val="25000"/>
                  </a:schemeClr>
                </a:solidFill>
                <a:cs typeface="Arial" charset="0"/>
              </a:rPr>
              <a:t>e </a:t>
            </a:r>
            <a:r>
              <a:rPr lang="it-IT" sz="3600" b="0" dirty="0">
                <a:solidFill>
                  <a:schemeClr val="tx1">
                    <a:lumMod val="75000"/>
                    <a:lumOff val="25000"/>
                  </a:schemeClr>
                </a:solidFill>
                <a:cs typeface="Arial" charset="0"/>
              </a:rPr>
              <a:t>devono avvalersi delle risorse già esistenti nelle scuole.</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128000" y="1641376"/>
            <a:ext cx="7101600" cy="3235424"/>
          </a:xfrm>
          <a:noFill/>
          <a:ln>
            <a:round/>
            <a:headEnd/>
            <a:tailEnd/>
          </a:ln>
        </p:spPr>
        <p:txBody>
          <a:bodyPr vert="horz" wrap="square" lIns="0" tIns="35268" rIns="0" bIns="0" numCol="1" anchor="ctr" anchorCtr="0" compatLnSpc="1">
            <a:prstTxWarp prst="textNoShape">
              <a:avLst/>
            </a:prstTxWarp>
            <a:normAutofit fontScale="90000"/>
          </a:bodyPr>
          <a:lstStyle/>
          <a:p>
            <a:pPr algn="jus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3300" dirty="0">
                <a:solidFill>
                  <a:schemeClr val="tx2">
                    <a:lumMod val="60000"/>
                    <a:lumOff val="40000"/>
                  </a:schemeClr>
                </a:solidFill>
                <a:cs typeface="Arial" charset="0"/>
              </a:rPr>
              <a:t>Le opzioni </a:t>
            </a:r>
            <a:r>
              <a:rPr lang="it-IT" sz="3300" b="0" cap="none" dirty="0">
                <a:solidFill>
                  <a:schemeClr val="tx1">
                    <a:lumMod val="75000"/>
                    <a:lumOff val="25000"/>
                  </a:schemeClr>
                </a:solidFill>
                <a:cs typeface="Arial" charset="0"/>
              </a:rPr>
              <a:t>sono invece delle articolazioni interne del curricolo in relazione alle indicazioni emerse dal </a:t>
            </a:r>
            <a:r>
              <a:rPr lang="it-IT" sz="3300" dirty="0">
                <a:solidFill>
                  <a:schemeClr val="tx2">
                    <a:lumMod val="60000"/>
                    <a:lumOff val="40000"/>
                  </a:schemeClr>
                </a:solidFill>
                <a:cs typeface="Arial" charset="0"/>
              </a:rPr>
              <a:t>confronto con le parti sociali, </a:t>
            </a:r>
            <a:r>
              <a:rPr lang="it-IT" sz="3300" b="0" cap="none" dirty="0">
                <a:solidFill>
                  <a:srgbClr val="404040"/>
                </a:solidFill>
                <a:cs typeface="Arial" charset="0"/>
              </a:rPr>
              <a:t>ivi compresi i collegi e gli ordini professionali, e dal </a:t>
            </a:r>
            <a:r>
              <a:rPr lang="it-IT" sz="3300" dirty="0">
                <a:solidFill>
                  <a:schemeClr val="tx2">
                    <a:lumMod val="60000"/>
                    <a:lumOff val="40000"/>
                  </a:schemeClr>
                </a:solidFill>
                <a:cs typeface="Arial" charset="0"/>
              </a:rPr>
              <a:t>confronto istituzionale con le Regioni e gli Enti Locali in Conferenza Unificata.</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066800" y="1981200"/>
            <a:ext cx="7162800" cy="2861580"/>
          </a:xfrm>
          <a:noFill/>
          <a:ln>
            <a:round/>
            <a:headEnd/>
            <a:tailEnd/>
          </a:ln>
        </p:spPr>
        <p:txBody>
          <a:bodyPr vert="horz" wrap="square" lIns="0" tIns="35268" rIns="0" bIns="0" numCol="1" anchor="ctr" anchorCtr="0" compatLnSpc="1">
            <a:prstTxWarp prst="textNoShape">
              <a:avLst/>
            </a:prstTxWarp>
            <a:normAutofit fontScale="90000"/>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dirty="0">
                <a:solidFill>
                  <a:schemeClr val="tx2">
                    <a:lumMod val="60000"/>
                    <a:lumOff val="40000"/>
                  </a:schemeClr>
                </a:solidFill>
                <a:cs typeface="Arial" charset="0"/>
              </a:rPr>
              <a:t>Possono essere utilizzati gli spazi previsti per la </a:t>
            </a:r>
            <a:r>
              <a:rPr lang="it-IT" dirty="0" smtClean="0">
                <a:solidFill>
                  <a:schemeClr val="tx2">
                    <a:lumMod val="60000"/>
                    <a:lumOff val="40000"/>
                  </a:schemeClr>
                </a:solidFill>
                <a:cs typeface="Arial" charset="0"/>
              </a:rPr>
              <a:t>flessibilità</a:t>
            </a:r>
            <a:r>
              <a:rPr lang="it-IT" sz="4000" dirty="0" smtClean="0">
                <a:solidFill>
                  <a:schemeClr val="tx2"/>
                </a:solidFill>
                <a:cs typeface="Arial" charset="0"/>
              </a:rPr>
              <a:t/>
            </a:r>
            <a:br>
              <a:rPr lang="it-IT" sz="4000" dirty="0" smtClean="0">
                <a:solidFill>
                  <a:schemeClr val="tx2"/>
                </a:solidFill>
                <a:cs typeface="Arial" charset="0"/>
              </a:rPr>
            </a:br>
            <a:r>
              <a:rPr lang="it-IT" sz="4000" b="0" cap="none" dirty="0" smtClean="0">
                <a:solidFill>
                  <a:srgbClr val="404040"/>
                </a:solidFill>
                <a:cs typeface="Arial" charset="0"/>
              </a:rPr>
              <a:t>(</a:t>
            </a:r>
            <a:r>
              <a:rPr lang="it-IT" sz="4000" b="0" cap="none" dirty="0">
                <a:solidFill>
                  <a:srgbClr val="404040"/>
                </a:solidFill>
                <a:cs typeface="Arial" charset="0"/>
              </a:rPr>
              <a:t>30% area di indirizzo nel secondo biennio e </a:t>
            </a:r>
            <a:r>
              <a:rPr lang="it-IT" sz="4000" b="0" cap="none" dirty="0" smtClean="0">
                <a:solidFill>
                  <a:srgbClr val="404040"/>
                </a:solidFill>
                <a:cs typeface="Arial" charset="0"/>
              </a:rPr>
              <a:t>35</a:t>
            </a:r>
            <a:r>
              <a:rPr lang="it-IT" sz="4000" b="0" cap="none" dirty="0">
                <a:solidFill>
                  <a:srgbClr val="404040"/>
                </a:solidFill>
                <a:cs typeface="Arial" charset="0"/>
              </a:rPr>
              <a:t>% nell’ultimo anno). </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051800" y="2438400"/>
            <a:ext cx="7025400" cy="1166522"/>
          </a:xfrm>
          <a:noFill/>
          <a:ln>
            <a:round/>
            <a:headEnd/>
            <a:tailEnd/>
          </a:ln>
        </p:spPr>
        <p:txBody>
          <a:bodyPr vert="horz" wrap="square" lIns="0" tIns="35268" rIns="0" bIns="0" numCol="1" anchor="ctr" anchorCtr="0" compatLnSpc="1">
            <a:prstTxWarp prst="textNoShape">
              <a:avLst/>
            </a:prstTxWarp>
            <a:normAutofit fontScale="90000"/>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6700" b="1" dirty="0">
                <a:solidFill>
                  <a:srgbClr val="558ED5"/>
                </a:solidFill>
                <a:latin typeface="Calibri"/>
                <a:cs typeface="Calibri"/>
              </a:rPr>
              <a:t>Linee guida MIUR</a:t>
            </a:r>
            <a:r>
              <a:rPr lang="it-IT" sz="4000" b="1" dirty="0">
                <a:solidFill>
                  <a:srgbClr val="558ED5"/>
                </a:solidFill>
                <a:latin typeface="Calibri"/>
                <a:cs typeface="Calibri"/>
              </a:rPr>
              <a:t/>
            </a:r>
            <a:br>
              <a:rPr lang="it-IT" sz="4000" b="1" dirty="0">
                <a:solidFill>
                  <a:srgbClr val="558ED5"/>
                </a:solidFill>
                <a:latin typeface="Calibri"/>
                <a:cs typeface="Calibri"/>
              </a:rPr>
            </a:br>
            <a:endParaRPr lang="it-IT" sz="4000" b="1" dirty="0">
              <a:solidFill>
                <a:srgbClr val="558ED5"/>
              </a:solidFill>
              <a:latin typeface="Calibri"/>
              <a:cs typeface="Calibri"/>
            </a:endParaRP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Grp="1" noChangeArrowheads="1"/>
          </p:cNvSpPr>
          <p:nvPr>
            <p:ph type="title"/>
          </p:nvPr>
        </p:nvSpPr>
        <p:spPr bwMode="auto">
          <a:xfrm>
            <a:off x="1066800" y="1676400"/>
            <a:ext cx="6781800" cy="3276600"/>
          </a:xfrm>
          <a:noFill/>
          <a:ln>
            <a:round/>
            <a:headEnd/>
            <a:tailEnd/>
          </a:ln>
        </p:spPr>
        <p:txBody>
          <a:bodyPr vert="horz" wrap="square" lIns="0" tIns="35268" rIns="0" bIns="0" numCol="1" anchor="ctr" anchorCtr="0" compatLnSpc="1">
            <a:prstTxWarp prst="textNoShape">
              <a:avLst/>
            </a:prstTxWarp>
            <a:noAutofit/>
          </a:bodyPr>
          <a:lstStyle/>
          <a:p>
            <a:pPr algn="just">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it-IT" sz="3200" b="0" cap="none" dirty="0" smtClean="0">
                <a:solidFill>
                  <a:schemeClr val="tx1">
                    <a:lumMod val="75000"/>
                    <a:lumOff val="25000"/>
                  </a:schemeClr>
                </a:solidFill>
                <a:latin typeface="Calibri"/>
                <a:cs typeface="Calibri"/>
              </a:rPr>
              <a:t>...</a:t>
            </a:r>
            <a:r>
              <a:rPr lang="it-IT" sz="3200" b="0" cap="none" dirty="0">
                <a:solidFill>
                  <a:schemeClr val="tx1">
                    <a:lumMod val="75000"/>
                    <a:lumOff val="25000"/>
                  </a:schemeClr>
                </a:solidFill>
                <a:latin typeface="Calibri"/>
                <a:cs typeface="Calibri"/>
              </a:rPr>
              <a:t>Questo strumento va ricondotto, tuttavia, ad </a:t>
            </a:r>
            <a:r>
              <a:rPr lang="it-IT" sz="3200" cap="none" dirty="0">
                <a:solidFill>
                  <a:srgbClr val="558ED5"/>
                </a:solidFill>
                <a:latin typeface="Calibri"/>
                <a:cs typeface="Calibri"/>
              </a:rPr>
              <a:t>un quadro di criteri generali definiti a livello nazionale, </a:t>
            </a:r>
            <a:r>
              <a:rPr lang="it-IT" sz="3200" b="0" cap="none" dirty="0">
                <a:solidFill>
                  <a:srgbClr val="404040"/>
                </a:solidFill>
                <a:latin typeface="Calibri"/>
                <a:cs typeface="Calibri"/>
              </a:rPr>
              <a:t>onde evitare il rischio del ritorno ad una frammentazione e disarticolazione dei percorsi formativi....</a:t>
            </a:r>
          </a:p>
        </p:txBody>
      </p:sp>
    </p:spTree>
  </p:cSld>
  <p:clrMapOvr>
    <a:masterClrMapping/>
  </p:clrMapOvr>
  <p:transition>
    <p:fade thruBlk="1"/>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444</TotalTime>
  <Words>1315</Words>
  <Application>Microsoft Office PowerPoint</Application>
  <PresentationFormat>Presentazione su schermo (4:3)</PresentationFormat>
  <Paragraphs>109</Paragraphs>
  <Slides>46</Slides>
  <Notes>16</Notes>
  <HiddenSlides>0</HiddenSlides>
  <MMClips>0</MMClips>
  <ScaleCrop>false</ScaleCrop>
  <HeadingPairs>
    <vt:vector size="4" baseType="variant">
      <vt:variant>
        <vt:lpstr>Tema</vt:lpstr>
      </vt:variant>
      <vt:variant>
        <vt:i4>1</vt:i4>
      </vt:variant>
      <vt:variant>
        <vt:lpstr>Titoli diapositive</vt:lpstr>
      </vt:variant>
      <vt:variant>
        <vt:i4>46</vt:i4>
      </vt:variant>
    </vt:vector>
  </HeadingPairs>
  <TitlesOfParts>
    <vt:vector size="47" baseType="lpstr">
      <vt:lpstr>Tema di Office</vt:lpstr>
      <vt:lpstr>Presentazione standard di PowerPoint</vt:lpstr>
      <vt:lpstr>Presentazione standard di PowerPoint</vt:lpstr>
      <vt:lpstr>Autonomia e flessibilità</vt:lpstr>
      <vt:lpstr>La quota di autonomia rimane quella prevista dal DPR 275/99. Comprende il 20% dell’orario complessivo delle lezioni fermo restando che l’orario di ciascuna disciplina non può essere ridotto oltre il 20%.</vt:lpstr>
      <vt:lpstr>Tali spazi sono comprensivi della quota dedicata alle Regioni  e devono avvalersi delle risorse già esistenti nelle scuole.</vt:lpstr>
      <vt:lpstr>Le opzioni sono invece delle articolazioni interne del curricolo in relazione alle indicazioni emerse dal confronto con le parti sociali, ivi compresi i collegi e gli ordini professionali, e dal confronto istituzionale con le Regioni e gli Enti Locali in Conferenza Unificata.</vt:lpstr>
      <vt:lpstr>Possono essere utilizzati gli spazi previsti per la flessibilità (30% area di indirizzo nel secondo biennio e 35% nell’ultimo anno). </vt:lpstr>
      <vt:lpstr>Linee guida MIUR </vt:lpstr>
      <vt:lpstr>...Questo strumento va ricondotto, tuttavia, ad un quadro di criteri generali definiti a livello nazionale, onde evitare il rischio del ritorno ad una frammentazione e disarticolazione dei percorsi formativi....</vt:lpstr>
      <vt:lpstr>La quota di autonomia è determinata, nei limiti del contingente di organico annualmente assegnato alle istituzioni scolastiche, senza determinare situazioni di soprannumerarietà, in base all’orario complessivo delle lezioni previsto per il primo biennio e per il complessivo triennio</vt:lpstr>
      <vt:lpstr>L’autonomia consente, dunque, di modificare i curricoli, tenuto conto delle richieste degli studenti e delle famiglie, entro il limite del 20% del monte ore delle lezioni, o per rafforzare alcuni insegnamenti, oppure per introdurre nuovi insegnamenti che concorrono a realizzare gli obiettivi educativi individuati nel piano dell’offerta formativa della scuola.</vt:lpstr>
      <vt:lpstr>Per sostenere l’autonomia delle scuole, il Regolamento dispone che, nell’ambito delle dotazioni organiche del personale docente determinate annualmente con il decreto adottato dal Ministero dell’istruzione, dell’università e della ricerca, di concerto con il Ministero dell’economia e delle finanze, sia prevista la possibilità di assegnare, previa verifica della sussistenza di economie aggiuntive, un contingente potenziato  di organico alle singole scuole e/o di renderlo disponibile attraverso gli accordi di rete.</vt:lpstr>
      <vt:lpstr>Gli spazi di flessibilità, invece, sono riservati esclusivamente alle aree di indirizzo; si possono aggiungere alle quote di autonomia e sono disponibili a partire dal terzo anno, nella misura del 30% nel secondo biennio e del 35% nel quinto anno. Essi consentono di articolare le aree di indirizzo per le quali il Regolamento non prevede articolazioni, ovvero di adattare le articolazioni ivi previste, con l’obiettivo di corrispondere alle esigenze del territorio e ai fabbisogni formativi espressi dal mondo del lavoro, anche in relazione a particolari distretti produttivi manifatturieri</vt:lpstr>
      <vt:lpstr>Le opzioni sono indicate da un elenco nazionale contenente anche l’indicazione delle classi di concorso dei docenti che possono essere utilizzate per gli insegnamenti ivi previsti. L’elenco nazionale è adottato con un apposito decreto del Ministro dell’istruzione, dell’università e della ricerca, di concerto con il Ministro dell’economia e delle finanze, ed è periodicamente aggiornato sulla base degli esiti del monitoraggio e della valutazione condotti a livello nazionale.</vt:lpstr>
      <vt:lpstr>Nel diploma rilasciato a conclusione  degli esami di Stato sono certificate le  competenze acquisite dallo studente anche con riferimento alle eventuali opzioni seguite.</vt:lpstr>
      <vt:lpstr>Inoltre, per arricchire l’offerta formativa della scuola e disporre di competenze specialistiche non presenti nell’istituto, le scuole possono stipulare contratti d’opera con esperti del mondo del lavoro e delle professioni, che abbiano una specifica e documentata esperienza professionale maturata nel settore di riferimento, nei limiti degli spazi di flessibilità previsti dal regolamento sul riordino degli istituti tecnici e delle risorse iscritte nel programma annuale di ciascuna istituzione scolastica.</vt:lpstr>
      <vt:lpstr>CTS e DIPARTIMENTI  della DELIVERY UNIT CAMPANIA insieme per …</vt:lpstr>
      <vt:lpstr>Presentazione standard di PowerPoint</vt:lpstr>
      <vt:lpstr>Che cosa è SPES?</vt:lpstr>
      <vt:lpstr>Perché INNOVATIVO?</vt:lpstr>
      <vt:lpstr>Perché SEMPLICE?</vt:lpstr>
      <vt:lpstr>Perché EUROPEO?</vt:lpstr>
      <vt:lpstr>è innovativo, semplice, europeo per le SCUOLE perché consente…</vt:lpstr>
      <vt:lpstr>la valutazione degli alunni  per competenze</vt:lpstr>
      <vt:lpstr>Valorizzazione delle competenze  QUOTE DI FLESSIBILITA’</vt:lpstr>
      <vt:lpstr>Stampa massiva delle certificazioni delle competenze</vt:lpstr>
      <vt:lpstr>Ricercare e convenzionare aziende sul territorio </vt:lpstr>
      <vt:lpstr>Ricerca e gestione dei Tirocini</vt:lpstr>
      <vt:lpstr> è innovativo, semplice, europeo per le AZIENDE perché consente…</vt:lpstr>
      <vt:lpstr>Ricerca di tirocinanti per competenze</vt:lpstr>
      <vt:lpstr>Percorsi formativi mirati</vt:lpstr>
      <vt:lpstr>Visibilità sul territorio e in rete</vt:lpstr>
      <vt:lpstr> è innovativo, semplice, europeo per gli STUDENTI perché consente…</vt:lpstr>
      <vt:lpstr>… di avere un portfolio europeo  basato su competenze </vt:lpstr>
      <vt:lpstr> è anche…</vt:lpstr>
      <vt:lpstr>Scalabilità</vt:lpstr>
      <vt:lpstr>Transnazionalità</vt:lpstr>
      <vt:lpstr> Benefit per USR Campania </vt:lpstr>
      <vt:lpstr>Benefit per l’USR </vt:lpstr>
      <vt:lpstr> Benefit per la Regione Campania </vt:lpstr>
      <vt:lpstr>Benefit per la Regione Campania </vt:lpstr>
      <vt:lpstr> Benefit per Confindustria</vt:lpstr>
      <vt:lpstr>Benefit per Confindustria</vt:lpstr>
      <vt:lpstr> Il ruolo del MIUR</vt:lpstr>
      <vt:lpstr>Il ruolo del MIUR</vt:lpstr>
      <vt:lpstr>Presentazione standard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Dio God</dc:creator>
  <cp:lastModifiedBy>user</cp:lastModifiedBy>
  <cp:revision>88</cp:revision>
  <dcterms:created xsi:type="dcterms:W3CDTF">2011-04-10T16:12:43Z</dcterms:created>
  <dcterms:modified xsi:type="dcterms:W3CDTF">2011-04-13T22:24:20Z</dcterms:modified>
</cp:coreProperties>
</file>