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6" r:id="rId4"/>
    <p:sldId id="258" r:id="rId5"/>
    <p:sldId id="259" r:id="rId6"/>
    <p:sldId id="260" r:id="rId7"/>
    <p:sldId id="263" r:id="rId8"/>
    <p:sldId id="264" r:id="rId9"/>
    <p:sldId id="261" r:id="rId10"/>
    <p:sldId id="265" r:id="rId11"/>
    <p:sldId id="267" r:id="rId12"/>
    <p:sldId id="272" r:id="rId13"/>
    <p:sldId id="268" r:id="rId14"/>
    <p:sldId id="269" r:id="rId15"/>
    <p:sldId id="270" r:id="rId16"/>
    <p:sldId id="271" r:id="rId17"/>
    <p:sldId id="273" r:id="rId18"/>
    <p:sldId id="274" r:id="rId1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5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ttangolo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ttangolo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ttangolo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ttangolo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ttangolo arrotondato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ttangolo arrotondato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ttangolo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tangolo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B6055F8-1D02-4417-9241-55C834FD9970}" type="datetimeFigureOut">
              <a:rPr lang="it-IT" smtClean="0"/>
              <a:pPr/>
              <a:t>12/04/2011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12/04/2011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12/04/2011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12/04/2011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12/04/2011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12/04/2011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data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B6055F8-1D02-4417-9241-55C834FD9970}" type="datetimeFigureOut">
              <a:rPr lang="it-IT" smtClean="0"/>
              <a:pPr/>
              <a:t>12/04/2011</a:t>
            </a:fld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B6055F8-1D02-4417-9241-55C834FD9970}" type="datetimeFigureOut">
              <a:rPr lang="it-IT" smtClean="0"/>
              <a:pPr/>
              <a:t>12/04/2011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12/04/2011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12/04/2011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12/04/2011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tangolo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ttangolo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ttangolo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ttangolo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tangolo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ttangolo arrotondato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ttangolo arrotondato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ttangolo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ttangolo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ttangolo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ttangolo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ttangolo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ttangolo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12/04/2011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dimensione organizzativa della didattica: CTS e dipartimenti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8219256" cy="1752600"/>
          </a:xfrm>
        </p:spPr>
        <p:txBody>
          <a:bodyPr/>
          <a:lstStyle/>
          <a:p>
            <a:endParaRPr lang="it-IT" i="1" dirty="0" smtClean="0"/>
          </a:p>
          <a:p>
            <a:r>
              <a:rPr lang="it-IT" i="1" dirty="0" smtClean="0"/>
              <a:t>Maria Bernardi</a:t>
            </a:r>
          </a:p>
          <a:p>
            <a:r>
              <a:rPr lang="it-IT" i="1" dirty="0" smtClean="0"/>
              <a:t> </a:t>
            </a:r>
            <a:r>
              <a:rPr lang="it-IT" i="1" dirty="0" smtClean="0"/>
              <a:t>Itis </a:t>
            </a:r>
            <a:r>
              <a:rPr lang="it-IT" i="1" dirty="0" smtClean="0"/>
              <a:t>“E. Barsanti” </a:t>
            </a:r>
          </a:p>
          <a:p>
            <a:r>
              <a:rPr lang="it-IT" i="1" dirty="0" smtClean="0"/>
              <a:t>Castelfranco Veneto  (TV)</a:t>
            </a:r>
            <a:endParaRPr lang="it-IT" i="1" dirty="0"/>
          </a:p>
        </p:txBody>
      </p:sp>
      <p:pic>
        <p:nvPicPr>
          <p:cNvPr id="4" name="Immagine 6" descr="USR.pd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170" y="714356"/>
            <a:ext cx="9164170" cy="10370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 Dipartimenti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Per imparare a </a:t>
            </a:r>
            <a:r>
              <a:rPr lang="it-IT" i="1" dirty="0" smtClean="0"/>
              <a:t>“fare squadra”</a:t>
            </a:r>
            <a:endParaRPr lang="it-IT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Garantire un continuum nell’innovazione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I dipartimenti disciplinari facevano parte dell’assetto organizzativo da almeno un decennio</a:t>
            </a:r>
          </a:p>
          <a:p>
            <a:r>
              <a:rPr lang="it-IT" dirty="0" smtClean="0"/>
              <a:t>Le spinte innovative volevano superare </a:t>
            </a:r>
            <a:r>
              <a:rPr lang="it-IT" dirty="0" smtClean="0"/>
              <a:t>lo steccato imposto dai singoli statuti epistemologici di disciplina e coordinare una pratica che consentisse una valutazione delle competenze</a:t>
            </a:r>
          </a:p>
          <a:p>
            <a:r>
              <a:rPr lang="it-IT" dirty="0" smtClean="0"/>
              <a:t>Il passaggio cruciale è stato </a:t>
            </a:r>
            <a:r>
              <a:rPr lang="it-IT" dirty="0" smtClean="0"/>
              <a:t>il </a:t>
            </a:r>
            <a:r>
              <a:rPr lang="it-IT" dirty="0" smtClean="0"/>
              <a:t>passaggio dal dipartimento disciplinare ai dipartimenti di asse o di specializzazione.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Tra rischi e opportunità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Frattura con il consueto, ricerca di strumenti culturali per far fronte all’innovazione</a:t>
            </a:r>
          </a:p>
          <a:p>
            <a:r>
              <a:rPr lang="it-IT" dirty="0" smtClean="0"/>
              <a:t>Definizione faticosa di obiettivi di lavoro comuni</a:t>
            </a:r>
          </a:p>
          <a:p>
            <a:r>
              <a:rPr lang="it-IT" dirty="0" smtClean="0"/>
              <a:t>Definizione dei ruoli interni </a:t>
            </a:r>
          </a:p>
          <a:p>
            <a:r>
              <a:rPr lang="it-IT" dirty="0" smtClean="0"/>
              <a:t>Conciliazione di ottiche diverse </a:t>
            </a:r>
          </a:p>
          <a:p>
            <a:r>
              <a:rPr lang="it-IT" dirty="0" smtClean="0"/>
              <a:t>Utilizzo del tempo nel gruppo di lavoro</a:t>
            </a:r>
            <a:endParaRPr lang="it-IT" i="1" dirty="0" smtClean="0"/>
          </a:p>
          <a:p>
            <a:r>
              <a:rPr lang="it-IT" dirty="0" smtClean="0"/>
              <a:t>Possibilità di un’equa distribuzione delle opportunità per docenti e studenti</a:t>
            </a:r>
          </a:p>
          <a:p>
            <a:r>
              <a:rPr lang="it-IT" dirty="0" smtClean="0"/>
              <a:t>Lavoro interdisciplinare orientato al raggiungimento di competenze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Aspetti di processo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Discussione in Collegio sulle diverse opzioni di raggruppamento degli insegnamenti</a:t>
            </a:r>
          </a:p>
          <a:p>
            <a:r>
              <a:rPr lang="it-IT" dirty="0" smtClean="0"/>
              <a:t>Dipartimenti di asse che raggruppano anche le materie d’istruzione generale del triennio (D.M</a:t>
            </a:r>
            <a:r>
              <a:rPr lang="it-IT" dirty="0" smtClean="0"/>
              <a:t>. 22/agosto </a:t>
            </a:r>
            <a:r>
              <a:rPr lang="it-IT" dirty="0" smtClean="0"/>
              <a:t>2007)</a:t>
            </a:r>
          </a:p>
          <a:p>
            <a:r>
              <a:rPr lang="it-IT" dirty="0" smtClean="0"/>
              <a:t>I </a:t>
            </a:r>
            <a:r>
              <a:rPr lang="it-IT" dirty="0" smtClean="0"/>
              <a:t>dipartimenti di specializzazione raccolgono tutte le materie d’indirizzo previste all’interno di una specializzazione</a:t>
            </a:r>
            <a:r>
              <a:rPr lang="it-IT" dirty="0" smtClean="0"/>
              <a:t> (vecchio ordinamento)</a:t>
            </a:r>
          </a:p>
          <a:p>
            <a:r>
              <a:rPr lang="it-IT" dirty="0" smtClean="0"/>
              <a:t>Previsione all’interno del Piano Annuale delle attività di un numero consistente di ore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Aspetti di processo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it-IT" dirty="0" smtClean="0"/>
              <a:t>Il Collegio docenti ha dettato le linee generali dell’offerta formativa, i dipartimenti le hanno rese effettive</a:t>
            </a:r>
          </a:p>
          <a:p>
            <a:pPr>
              <a:buNone/>
            </a:pPr>
            <a:r>
              <a:rPr lang="it-IT" dirty="0" smtClean="0"/>
              <a:t>Garanzia di autonomia gestionale al dipartimento (date di convocazioni, ordine del giorno, nomina del referente di dipartimento)</a:t>
            </a:r>
          </a:p>
          <a:p>
            <a:pPr>
              <a:buNone/>
            </a:pPr>
            <a:r>
              <a:rPr lang="it-IT" dirty="0" smtClean="0"/>
              <a:t>Raccordo tra compiti affidati al referente, </a:t>
            </a:r>
            <a:r>
              <a:rPr lang="it-IT" dirty="0" smtClean="0"/>
              <a:t>azioni di sviluppo </a:t>
            </a:r>
            <a:r>
              <a:rPr lang="it-IT" dirty="0" smtClean="0"/>
              <a:t>della scuola, organigramma, contrattazione</a:t>
            </a:r>
          </a:p>
          <a:p>
            <a:pPr>
              <a:buNone/>
            </a:pPr>
            <a:r>
              <a:rPr lang="it-IT" dirty="0" smtClean="0"/>
              <a:t>Definizione di nuova modulistica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Cosa si è realizzato al “Barsanti”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it-IT" dirty="0" smtClean="0"/>
              <a:t>Programmazione </a:t>
            </a:r>
            <a:r>
              <a:rPr lang="it-IT" dirty="0" smtClean="0"/>
              <a:t>di asse </a:t>
            </a:r>
            <a:r>
              <a:rPr lang="it-IT" dirty="0" smtClean="0"/>
              <a:t>e/o di specializzazione e </a:t>
            </a:r>
            <a:r>
              <a:rPr lang="it-IT" dirty="0" smtClean="0"/>
              <a:t>di disciplina, </a:t>
            </a:r>
          </a:p>
          <a:p>
            <a:pPr lvl="0"/>
            <a:r>
              <a:rPr lang="it-IT" dirty="0" smtClean="0"/>
              <a:t>Individuazione </a:t>
            </a:r>
            <a:r>
              <a:rPr lang="it-IT" dirty="0" smtClean="0"/>
              <a:t>di criteri e strumenti comuni per esprimere una </a:t>
            </a:r>
            <a:r>
              <a:rPr lang="it-IT" dirty="0" smtClean="0"/>
              <a:t>valutazione</a:t>
            </a:r>
            <a:endParaRPr lang="it-IT" dirty="0" smtClean="0"/>
          </a:p>
          <a:p>
            <a:pPr lvl="0"/>
            <a:r>
              <a:rPr lang="it-IT" dirty="0" smtClean="0"/>
              <a:t>Predisposizione </a:t>
            </a:r>
            <a:r>
              <a:rPr lang="it-IT" dirty="0" smtClean="0"/>
              <a:t>di una o più unità d’apprendimento </a:t>
            </a:r>
            <a:r>
              <a:rPr lang="it-IT" dirty="0" smtClean="0"/>
              <a:t>(al </a:t>
            </a:r>
            <a:r>
              <a:rPr lang="it-IT" dirty="0" smtClean="0"/>
              <a:t>biennio</a:t>
            </a:r>
            <a:r>
              <a:rPr lang="it-IT" dirty="0" smtClean="0"/>
              <a:t>) e di prove comuni</a:t>
            </a:r>
          </a:p>
          <a:p>
            <a:pPr lvl="0"/>
            <a:r>
              <a:rPr lang="it-IT" dirty="0" smtClean="0"/>
              <a:t>Realizzazione di progetti  di innovazione, ricerca e sviluppo (al triennio)</a:t>
            </a:r>
            <a:endParaRPr lang="it-IT" dirty="0" smtClean="0"/>
          </a:p>
          <a:p>
            <a:r>
              <a:rPr lang="it-IT" dirty="0" smtClean="0"/>
              <a:t>P</a:t>
            </a:r>
            <a:r>
              <a:rPr lang="it-IT" dirty="0" smtClean="0"/>
              <a:t>ianificazione </a:t>
            </a:r>
            <a:r>
              <a:rPr lang="it-IT" dirty="0" smtClean="0"/>
              <a:t>delle iniziative di </a:t>
            </a:r>
            <a:r>
              <a:rPr lang="it-IT" dirty="0" smtClean="0"/>
              <a:t>recupero</a:t>
            </a:r>
          </a:p>
          <a:p>
            <a:r>
              <a:rPr lang="it-IT" dirty="0" smtClean="0"/>
              <a:t>Predisposizione di un piano di acquisti (laboratori)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Cosa si è realizzato al “Barsanti”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Predisposizione e somministrazione  di prove esperte interdisciplinari (in due specializzazioni)</a:t>
            </a:r>
          </a:p>
          <a:p>
            <a:r>
              <a:rPr lang="it-IT" dirty="0" smtClean="0"/>
              <a:t>V</a:t>
            </a:r>
            <a:r>
              <a:rPr lang="it-IT" dirty="0" smtClean="0"/>
              <a:t>alutazione delle attività e delle proposte di miglioramento (in raccordo con il RAQ), in corso d’opera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 questo è solo l’inizio … 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Grazie per l’attenzione </a:t>
            </a:r>
          </a:p>
          <a:p>
            <a:endParaRPr lang="it-IT" dirty="0" smtClean="0"/>
          </a:p>
          <a:p>
            <a:r>
              <a:rPr lang="it-IT" dirty="0" smtClean="0"/>
              <a:t>                                    e  buon lavoro a tutti …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Aspetti di organizzazione e gestione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it-IT" dirty="0" smtClean="0"/>
              <a:t>Dimensione </a:t>
            </a:r>
            <a:r>
              <a:rPr lang="it-IT" dirty="0" smtClean="0"/>
              <a:t>interna</a:t>
            </a:r>
            <a:endParaRPr lang="it-IT" dirty="0"/>
          </a:p>
        </p:txBody>
      </p:sp>
      <p:sp>
        <p:nvSpPr>
          <p:cNvPr id="7" name="Segnaposto testo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it-IT" dirty="0" smtClean="0"/>
              <a:t>Dimensione </a:t>
            </a:r>
            <a:r>
              <a:rPr lang="it-IT" dirty="0" smtClean="0"/>
              <a:t>esterna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it-IT" dirty="0" smtClean="0"/>
              <a:t>rivolta alla  pianificazione, organizzazione e valutazione delle proposte </a:t>
            </a:r>
            <a:r>
              <a:rPr lang="it-IT" dirty="0" smtClean="0"/>
              <a:t>didattiche dell’Istituto</a:t>
            </a:r>
          </a:p>
          <a:p>
            <a:r>
              <a:rPr lang="it-IT" dirty="0" smtClean="0"/>
              <a:t>Strettamente collegata alla distribuzione di ruoli e funzioni</a:t>
            </a:r>
          </a:p>
          <a:p>
            <a:r>
              <a:rPr lang="it-IT" dirty="0" smtClean="0"/>
              <a:t>Ancorata nel sistema gestione Qualità</a:t>
            </a:r>
          </a:p>
          <a:p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it-IT" dirty="0" smtClean="0"/>
              <a:t>rivolta allo </a:t>
            </a:r>
            <a:r>
              <a:rPr lang="it-IT" dirty="0" smtClean="0"/>
              <a:t>sviluppo dei </a:t>
            </a:r>
            <a:r>
              <a:rPr lang="it-IT" dirty="0" smtClean="0"/>
              <a:t>rapporti con l’esterno, </a:t>
            </a:r>
            <a:r>
              <a:rPr lang="it-IT" dirty="0" smtClean="0"/>
              <a:t>alla </a:t>
            </a:r>
            <a:r>
              <a:rPr lang="it-IT" dirty="0" smtClean="0"/>
              <a:t>definizione </a:t>
            </a:r>
            <a:r>
              <a:rPr lang="it-IT" dirty="0" smtClean="0"/>
              <a:t>di proposte di </a:t>
            </a:r>
            <a:r>
              <a:rPr lang="it-IT" dirty="0" smtClean="0"/>
              <a:t>miglioramento e sviluppo interno</a:t>
            </a:r>
          </a:p>
          <a:p>
            <a:r>
              <a:rPr lang="it-IT" dirty="0" smtClean="0"/>
              <a:t>Collegata al sistema interno di ruoli e </a:t>
            </a:r>
            <a:r>
              <a:rPr lang="it-IT" dirty="0" smtClean="0"/>
              <a:t> funzioni</a:t>
            </a:r>
          </a:p>
          <a:p>
            <a:r>
              <a:rPr lang="it-IT" dirty="0" smtClean="0"/>
              <a:t> Ancorata nell’insieme dei  rapporti con gli </a:t>
            </a:r>
            <a:r>
              <a:rPr lang="it-IT" dirty="0" err="1" smtClean="0"/>
              <a:t>stakeolders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755576" y="587727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Dipartimenti</a:t>
            </a:r>
            <a:endParaRPr lang="it-IT" b="1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4932040" y="5949280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Comitato Tecnico Scientifico</a:t>
            </a:r>
            <a:endParaRPr lang="it-IT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comitato tecnico scientifico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i="1" dirty="0" smtClean="0"/>
              <a:t> </a:t>
            </a:r>
            <a:r>
              <a:rPr lang="it-IT" i="1" dirty="0" smtClean="0"/>
              <a:t>… in confine tra il “dentro” e il “fuori”</a:t>
            </a:r>
            <a:endParaRPr lang="it-IT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CTS </a:t>
            </a:r>
            <a:r>
              <a:rPr lang="it-IT" dirty="0" smtClean="0"/>
              <a:t>tra rischi </a:t>
            </a:r>
            <a:r>
              <a:rPr lang="it-IT" dirty="0" smtClean="0"/>
              <a:t>e opportunità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Organismo pletorico </a:t>
            </a:r>
          </a:p>
          <a:p>
            <a:r>
              <a:rPr lang="it-IT" dirty="0" smtClean="0"/>
              <a:t>Mancanza di idee</a:t>
            </a:r>
          </a:p>
          <a:p>
            <a:r>
              <a:rPr lang="it-IT" dirty="0" smtClean="0"/>
              <a:t>Raccordo </a:t>
            </a:r>
            <a:r>
              <a:rPr lang="it-IT" dirty="0" smtClean="0"/>
              <a:t>con gli altri </a:t>
            </a:r>
            <a:r>
              <a:rPr lang="it-IT" dirty="0" err="1" smtClean="0"/>
              <a:t>OO.CC</a:t>
            </a:r>
            <a:endParaRPr lang="it-IT" dirty="0" smtClean="0"/>
          </a:p>
          <a:p>
            <a:r>
              <a:rPr lang="it-IT" dirty="0" smtClean="0"/>
              <a:t>Flussi comunicativi</a:t>
            </a:r>
            <a:r>
              <a:rPr lang="it-IT" dirty="0" smtClean="0"/>
              <a:t> </a:t>
            </a:r>
            <a:r>
              <a:rPr lang="it-IT" dirty="0" smtClean="0"/>
              <a:t>con la scuola</a:t>
            </a:r>
          </a:p>
          <a:p>
            <a:r>
              <a:rPr lang="it-IT" dirty="0" smtClean="0"/>
              <a:t>Differenza di linguaggi e di prospettive</a:t>
            </a:r>
          </a:p>
          <a:p>
            <a:r>
              <a:rPr lang="it-IT" dirty="0" smtClean="0"/>
              <a:t>Scarsa conoscenza tra i componenti e difficoltà nel “fare gruppo”</a:t>
            </a:r>
          </a:p>
          <a:p>
            <a:r>
              <a:rPr lang="it-IT" dirty="0" smtClean="0"/>
              <a:t>Scarsa visibilità interna ed esterna</a:t>
            </a:r>
          </a:p>
          <a:p>
            <a:r>
              <a:rPr lang="it-IT" dirty="0" smtClean="0"/>
              <a:t>Regime personalistico e privo di regole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CTS rischi e opportunità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Potente sistema di collegamento con il mondo del lavoro e/o accademico</a:t>
            </a:r>
          </a:p>
          <a:p>
            <a:r>
              <a:rPr lang="it-IT" dirty="0" smtClean="0"/>
              <a:t>Presenza di personalità interessanti e di competenze professionali  notevoli</a:t>
            </a:r>
          </a:p>
          <a:p>
            <a:r>
              <a:rPr lang="it-IT" dirty="0" smtClean="0"/>
              <a:t>Confronto con i temi dell’innovazione, del mercato del lavoro, dell’economia del territorio, delle prospettive future ecc.</a:t>
            </a:r>
          </a:p>
          <a:p>
            <a:r>
              <a:rPr lang="it-IT" dirty="0" smtClean="0"/>
              <a:t>Collegamento più ampio con gli ordini professionali, gli organismi datoriali, ecc. 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Con quali obiettivi abbiamo iniziato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t-IT" dirty="0" smtClean="0"/>
              <a:t>Innestare il lavoro </a:t>
            </a:r>
            <a:r>
              <a:rPr lang="it-IT" dirty="0" smtClean="0"/>
              <a:t>sui rapporti di collaborazione precedenti e sui sistemi di relazione con il territorio</a:t>
            </a:r>
          </a:p>
          <a:p>
            <a:r>
              <a:rPr lang="it-IT" dirty="0" smtClean="0"/>
              <a:t>Costruire un sistema di regole (statuto, sistemi di individuazione dei componenti, regole interne ecc.)</a:t>
            </a:r>
          </a:p>
          <a:p>
            <a:r>
              <a:rPr lang="it-IT" dirty="0" smtClean="0"/>
              <a:t>Lavorare per la realizzazione di </a:t>
            </a:r>
            <a:r>
              <a:rPr lang="it-IT" dirty="0" smtClean="0"/>
              <a:t>un </a:t>
            </a:r>
            <a:r>
              <a:rPr lang="it-IT" dirty="0" smtClean="0"/>
              <a:t>gruppo di </a:t>
            </a:r>
            <a:r>
              <a:rPr lang="it-IT" dirty="0" smtClean="0"/>
              <a:t>lavoro </a:t>
            </a:r>
            <a:r>
              <a:rPr lang="it-IT" dirty="0" smtClean="0"/>
              <a:t>(attenzione al clima, cura </a:t>
            </a:r>
            <a:r>
              <a:rPr lang="it-IT" dirty="0" smtClean="0"/>
              <a:t>delle comunicazioni, definizione di obiettivi comuni, partecipazione ad eventi della scuola ecc.)</a:t>
            </a:r>
          </a:p>
          <a:p>
            <a:r>
              <a:rPr lang="it-IT" dirty="0" smtClean="0"/>
              <a:t>Favorire il passaggio </a:t>
            </a:r>
            <a:r>
              <a:rPr lang="it-IT" dirty="0" smtClean="0"/>
              <a:t>dalle idee alle azioni e loro valutazione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Aspetti di processo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Proposta e discussione in Collegio Docenti al fine di condividere finalità, strategie, procedure, ruoli</a:t>
            </a:r>
          </a:p>
          <a:p>
            <a:r>
              <a:rPr lang="it-IT" dirty="0" smtClean="0"/>
              <a:t>I</a:t>
            </a:r>
            <a:r>
              <a:rPr lang="it-IT" dirty="0" smtClean="0"/>
              <a:t>ndividuazione </a:t>
            </a:r>
            <a:r>
              <a:rPr lang="it-IT" dirty="0" smtClean="0"/>
              <a:t>di un comitato per la stesura della bozza di statuto</a:t>
            </a:r>
          </a:p>
          <a:p>
            <a:r>
              <a:rPr lang="it-IT" dirty="0" smtClean="0"/>
              <a:t>C</a:t>
            </a:r>
            <a:r>
              <a:rPr lang="it-IT" dirty="0" smtClean="0"/>
              <a:t>oinvolgimento </a:t>
            </a:r>
            <a:r>
              <a:rPr lang="it-IT" dirty="0" smtClean="0"/>
              <a:t>dei referenti dei dipartimenti di specializzazione</a:t>
            </a:r>
          </a:p>
          <a:p>
            <a:pPr lvl="0"/>
            <a:r>
              <a:rPr lang="it-IT" dirty="0" smtClean="0"/>
              <a:t>C</a:t>
            </a:r>
            <a:r>
              <a:rPr lang="it-IT" dirty="0" smtClean="0"/>
              <a:t>ontatti </a:t>
            </a:r>
            <a:r>
              <a:rPr lang="it-IT" dirty="0" smtClean="0"/>
              <a:t>con le associazioni di categoria, in particolare </a:t>
            </a:r>
            <a:r>
              <a:rPr lang="it-IT" dirty="0" err="1" smtClean="0"/>
              <a:t>Unindustria</a:t>
            </a:r>
            <a:r>
              <a:rPr lang="it-IT" dirty="0" smtClean="0"/>
              <a:t>, </a:t>
            </a:r>
            <a:r>
              <a:rPr lang="it-IT" dirty="0" smtClean="0"/>
              <a:t>per il reperimento dei componenti esterni per condividere alcuni aspetti di criticità (loro  ruolo, mandato istituzionale, formazione ecc.)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Aspetti di processo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Discussione e delibera in Collegio Docenti e in Consiglio d’Istituto </a:t>
            </a:r>
          </a:p>
          <a:p>
            <a:r>
              <a:rPr lang="it-IT" dirty="0" smtClean="0"/>
              <a:t>Riunione preliminare con i componenti interni per definire  strategie comuni</a:t>
            </a:r>
          </a:p>
          <a:p>
            <a:r>
              <a:rPr lang="it-IT" dirty="0" smtClean="0"/>
              <a:t>Presenza in qualità di osservatore del referente provinciale per il settore </a:t>
            </a:r>
            <a:r>
              <a:rPr lang="it-IT" dirty="0" err="1" smtClean="0"/>
              <a:t>Education</a:t>
            </a:r>
            <a:r>
              <a:rPr lang="it-IT" dirty="0" smtClean="0"/>
              <a:t> di </a:t>
            </a:r>
            <a:r>
              <a:rPr lang="it-IT" dirty="0" err="1" smtClean="0"/>
              <a:t>Unindustria</a:t>
            </a:r>
            <a:endParaRPr lang="it-IT" dirty="0" smtClean="0"/>
          </a:p>
          <a:p>
            <a:r>
              <a:rPr lang="it-IT" dirty="0" smtClean="0"/>
              <a:t>Inizio del processo febbraio 2009 – prima convocazione novembre 2009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Cosa si è realizzato al “Barsanti”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Incontri  di “</a:t>
            </a:r>
            <a:r>
              <a:rPr lang="it-IT" i="1" dirty="0" smtClean="0"/>
              <a:t>english at work</a:t>
            </a:r>
            <a:r>
              <a:rPr lang="it-IT" dirty="0" smtClean="0"/>
              <a:t>”</a:t>
            </a:r>
          </a:p>
          <a:p>
            <a:r>
              <a:rPr lang="it-IT" dirty="0" smtClean="0"/>
              <a:t>Partecipazione agli incontri di orientamento dedicati ai genitori e disponibilità di visite aziendali finalizzate all’orientamento per gli studenti di seconda</a:t>
            </a:r>
          </a:p>
          <a:p>
            <a:r>
              <a:rPr lang="it-IT" dirty="0" smtClean="0"/>
              <a:t>Consulenze su acquisti di attrezzature di laboratorio</a:t>
            </a:r>
          </a:p>
          <a:p>
            <a:r>
              <a:rPr lang="it-IT" dirty="0" smtClean="0"/>
              <a:t>Sviluppo di progetti di ricerca “</a:t>
            </a:r>
            <a:r>
              <a:rPr lang="it-IT" i="1" dirty="0" smtClean="0"/>
              <a:t>su commissione</a:t>
            </a:r>
            <a:r>
              <a:rPr lang="it-IT" dirty="0" smtClean="0"/>
              <a:t>”</a:t>
            </a:r>
          </a:p>
          <a:p>
            <a:r>
              <a:rPr lang="it-IT" dirty="0" smtClean="0"/>
              <a:t>Incontri con i docenti e gli studenti su alcuni aspetti di </a:t>
            </a:r>
            <a:r>
              <a:rPr lang="it-IT" dirty="0" smtClean="0"/>
              <a:t>innovazione tecnologica</a:t>
            </a:r>
            <a:endParaRPr lang="it-IT" dirty="0" smtClean="0"/>
          </a:p>
          <a:p>
            <a:r>
              <a:rPr lang="it-IT" dirty="0" smtClean="0"/>
              <a:t>Promozione degli incontri con il </a:t>
            </a:r>
            <a:r>
              <a:rPr lang="it-IT" dirty="0" err="1" smtClean="0"/>
              <a:t>Fraunhofer</a:t>
            </a:r>
            <a:r>
              <a:rPr lang="it-IT" dirty="0" smtClean="0"/>
              <a:t> di </a:t>
            </a:r>
            <a:r>
              <a:rPr lang="it-IT" dirty="0" err="1" smtClean="0"/>
              <a:t>Dormunt</a:t>
            </a:r>
            <a:r>
              <a:rPr lang="it-IT" dirty="0" smtClean="0"/>
              <a:t> per il nuovo indirizzo di logistica</a:t>
            </a:r>
          </a:p>
          <a:p>
            <a:r>
              <a:rPr lang="it-IT" dirty="0" smtClean="0"/>
              <a:t>Formazione per i docenti in settori specifici</a:t>
            </a:r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monto">
  <a:themeElements>
    <a:clrScheme name="Tramont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Tramont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amont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979</TotalTime>
  <Words>869</Words>
  <Application>Microsoft Office PowerPoint</Application>
  <PresentationFormat>Presentazione su schermo (4:3)</PresentationFormat>
  <Paragraphs>95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19" baseType="lpstr">
      <vt:lpstr>Tramonto</vt:lpstr>
      <vt:lpstr>La dimensione organizzativa della didattica: CTS e dipartimenti</vt:lpstr>
      <vt:lpstr>Aspetti di organizzazione e gestione</vt:lpstr>
      <vt:lpstr>Il comitato tecnico scientifico</vt:lpstr>
      <vt:lpstr>CTS tra rischi e opportunità</vt:lpstr>
      <vt:lpstr>CTS rischi e opportunità</vt:lpstr>
      <vt:lpstr>Con quali obiettivi abbiamo iniziato</vt:lpstr>
      <vt:lpstr>Aspetti di processo</vt:lpstr>
      <vt:lpstr>Aspetti di processo</vt:lpstr>
      <vt:lpstr>Cosa si è realizzato al “Barsanti”</vt:lpstr>
      <vt:lpstr>I Dipartimenti</vt:lpstr>
      <vt:lpstr>Garantire un continuum nell’innovazione</vt:lpstr>
      <vt:lpstr>Tra rischi e opportunità</vt:lpstr>
      <vt:lpstr>Aspetti di processo</vt:lpstr>
      <vt:lpstr>Aspetti di processo</vt:lpstr>
      <vt:lpstr>Cosa si è realizzato al “Barsanti”</vt:lpstr>
      <vt:lpstr>Cosa si è realizzato al “Barsanti” </vt:lpstr>
      <vt:lpstr>Diapositiva 17</vt:lpstr>
      <vt:lpstr>E questo è solo l’inizio …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dimensione organizzativa della didattica: CTS e dipartimenti</dc:title>
  <dc:creator>Bernardi Maria</dc:creator>
  <cp:lastModifiedBy>Bernardi Maria</cp:lastModifiedBy>
  <cp:revision>59</cp:revision>
  <dcterms:created xsi:type="dcterms:W3CDTF">2011-04-04T10:35:33Z</dcterms:created>
  <dcterms:modified xsi:type="dcterms:W3CDTF">2011-04-12T21:19:29Z</dcterms:modified>
</cp:coreProperties>
</file>