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982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60" r:id="rId4"/>
    <p:sldId id="261" r:id="rId5"/>
    <p:sldId id="263" r:id="rId6"/>
    <p:sldId id="264" r:id="rId7"/>
    <p:sldId id="266" r:id="rId8"/>
    <p:sldId id="265" r:id="rId9"/>
    <p:sldId id="267" r:id="rId10"/>
    <p:sldId id="268" r:id="rId11"/>
    <p:sldId id="269" r:id="rId12"/>
    <p:sldId id="270" r:id="rId13"/>
    <p:sldId id="271" r:id="rId14"/>
    <p:sldId id="273" r:id="rId15"/>
    <p:sldId id="262" r:id="rId16"/>
    <p:sldId id="272" r:id="rId17"/>
    <p:sldId id="276" r:id="rId18"/>
    <p:sldId id="274" r:id="rId19"/>
    <p:sldId id="278" r:id="rId20"/>
    <p:sldId id="277" r:id="rId21"/>
  </p:sldIdLst>
  <p:sldSz cx="9906000" cy="6858000" type="A4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22145" autoAdjust="0"/>
    <p:restoredTop sz="94930" autoAdjust="0"/>
  </p:normalViewPr>
  <p:slideViewPr>
    <p:cSldViewPr snapToGrid="0">
      <p:cViewPr varScale="1">
        <p:scale>
          <a:sx n="129" d="100"/>
          <a:sy n="129" d="100"/>
        </p:scale>
        <p:origin x="-312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E2BD5-FB85-2B4C-9BB4-7C346B1B3B7A}" type="datetimeFigureOut">
              <a:rPr lang="it-IT" smtClean="0"/>
              <a:pPr/>
              <a:t>16-05-2011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330248-597B-D147-B35B-AD7D2D988298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1F73B-0CA1-B645-8893-3D72D9FD4178}" type="datetimeFigureOut">
              <a:rPr lang="it-IT" smtClean="0"/>
              <a:pPr/>
              <a:t>16-05-2011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C8D51-BFA1-314D-894B-881CF273C0E7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C8D51-BFA1-314D-894B-881CF273C0E7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C8D51-BFA1-314D-894B-881CF273C0E7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C8D51-BFA1-314D-894B-881CF273C0E7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C8D51-BFA1-314D-894B-881CF273C0E7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arrotondato 14"/>
          <p:cNvSpPr/>
          <p:nvPr/>
        </p:nvSpPr>
        <p:spPr>
          <a:xfrm>
            <a:off x="330200" y="329185"/>
            <a:ext cx="9243060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arrotondato 9"/>
          <p:cNvSpPr/>
          <p:nvPr/>
        </p:nvSpPr>
        <p:spPr>
          <a:xfrm>
            <a:off x="453480" y="434162"/>
            <a:ext cx="8999043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olo 4"/>
          <p:cNvSpPr>
            <a:spLocks noGrp="1"/>
          </p:cNvSpPr>
          <p:nvPr>
            <p:ph type="ctrTitle"/>
          </p:nvPr>
        </p:nvSpPr>
        <p:spPr>
          <a:xfrm>
            <a:off x="782574" y="1820206"/>
            <a:ext cx="84201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20" name="Sottotitolo 19"/>
          <p:cNvSpPr>
            <a:spLocks noGrp="1"/>
          </p:cNvSpPr>
          <p:nvPr>
            <p:ph type="subTitle" idx="1"/>
          </p:nvPr>
        </p:nvSpPr>
        <p:spPr>
          <a:xfrm>
            <a:off x="782574" y="3685032"/>
            <a:ext cx="84201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16-05-2011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‹n.›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44830" y="530352"/>
            <a:ext cx="8865870" cy="4187952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C820-D2BA-F649-88D6-50849920B475}" type="datetimeFigureOut">
              <a:rPr lang="it-IT" smtClean="0"/>
              <a:pPr/>
              <a:t>16-05-2011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A74B-BBDF-B64D-855D-87CC1E17CCE7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181850" y="533405"/>
            <a:ext cx="2146300" cy="5257799"/>
          </a:xfrm>
        </p:spPr>
        <p:txBody>
          <a:bodyPr vert="eaVert"/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77850" y="533403"/>
            <a:ext cx="6438900" cy="5257801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C820-D2BA-F649-88D6-50849920B475}" type="datetimeFigureOut">
              <a:rPr lang="it-IT" smtClean="0"/>
              <a:pPr/>
              <a:t>16-05-2011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A74B-BBDF-B64D-855D-87CC1E17CCE7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4830" y="530352"/>
            <a:ext cx="8865870" cy="418795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C820-D2BA-F649-88D6-50849920B475}" type="datetimeFigureOut">
              <a:rPr lang="it-IT" smtClean="0"/>
              <a:pPr/>
              <a:t>16-05-2011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A74B-BBDF-B64D-855D-87CC1E17CCE7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arrotondato 13"/>
          <p:cNvSpPr/>
          <p:nvPr/>
        </p:nvSpPr>
        <p:spPr>
          <a:xfrm>
            <a:off x="330200" y="329185"/>
            <a:ext cx="9243060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arrotondato 10"/>
          <p:cNvSpPr/>
          <p:nvPr/>
        </p:nvSpPr>
        <p:spPr>
          <a:xfrm>
            <a:off x="453480" y="434163"/>
            <a:ext cx="8999043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7373" y="4928616"/>
            <a:ext cx="886587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07373" y="5624484"/>
            <a:ext cx="886587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16-05-2011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‹n.›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57215" y="530352"/>
            <a:ext cx="425958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151640" y="530352"/>
            <a:ext cx="425958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C820-D2BA-F649-88D6-50849920B475}" type="datetimeFigureOut">
              <a:rPr lang="it-IT" smtClean="0"/>
              <a:pPr/>
              <a:t>16-05-2011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A74B-BBDF-B64D-855D-87CC1E17CCE7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 anchor="b"/>
          <a:lstStyle>
            <a:lvl1pPr>
              <a:defRPr b="1"/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57826" y="579438"/>
            <a:ext cx="425958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5039850" y="579438"/>
            <a:ext cx="425958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657826" y="1447800"/>
            <a:ext cx="425958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9850" y="1447800"/>
            <a:ext cx="425958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C820-D2BA-F649-88D6-50849920B475}" type="datetimeFigureOut">
              <a:rPr lang="it-IT" smtClean="0"/>
              <a:pPr/>
              <a:t>16-05-2011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A74B-BBDF-B64D-855D-87CC1E17CCE7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C820-D2BA-F649-88D6-50849920B475}" type="datetimeFigureOut">
              <a:rPr lang="it-IT" smtClean="0"/>
              <a:pPr/>
              <a:t>16-05-2011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A74B-BBDF-B64D-855D-87CC1E17CCE7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198120" y="172720"/>
            <a:ext cx="9476740" cy="65024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9044022" y="6213476"/>
            <a:ext cx="495300" cy="365125"/>
          </a:xfrm>
        </p:spPr>
        <p:txBody>
          <a:bodyPr/>
          <a:lstStyle/>
          <a:p>
            <a:fld id="{44B4A74B-BBDF-B64D-855D-87CC1E17CCE7}" type="slidenum">
              <a:rPr lang="it-IT" smtClean="0"/>
              <a:pPr/>
              <a:t>‹n.›</a:t>
            </a:fld>
            <a:endParaRPr lang="it-IT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583354" y="924560"/>
            <a:ext cx="8673253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00349" y="533400"/>
            <a:ext cx="321945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000418" y="1447802"/>
            <a:ext cx="321945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</a:lstStyle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824820" y="930144"/>
            <a:ext cx="501167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</a:lstStyle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C820-D2BA-F649-88D6-50849920B475}" type="datetimeFigureOut">
              <a:rPr lang="it-IT" smtClean="0"/>
              <a:pPr/>
              <a:t>16-05-2011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A74B-BBDF-B64D-855D-87CC1E17CCE7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arrotondato 14"/>
          <p:cNvSpPr/>
          <p:nvPr/>
        </p:nvSpPr>
        <p:spPr>
          <a:xfrm>
            <a:off x="330200" y="329185"/>
            <a:ext cx="9243060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Arrotonda singolo angolo rettangolo 10"/>
          <p:cNvSpPr/>
          <p:nvPr/>
        </p:nvSpPr>
        <p:spPr>
          <a:xfrm>
            <a:off x="6934201" y="434162"/>
            <a:ext cx="2518322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5012056"/>
            <a:ext cx="89154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 bwMode="grayWhite">
          <a:xfrm>
            <a:off x="7001271" y="533400"/>
            <a:ext cx="242697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</a:lstStyle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C820-D2BA-F649-88D6-50849920B475}" type="datetimeFigureOut">
              <a:rPr lang="it-IT" smtClean="0"/>
              <a:pPr/>
              <a:t>16-05-2011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A74B-BBDF-B64D-855D-87CC1E17CCE7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6603" y="435768"/>
            <a:ext cx="6419088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330200" y="329185"/>
            <a:ext cx="9243060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arrotondato 8"/>
          <p:cNvSpPr/>
          <p:nvPr/>
        </p:nvSpPr>
        <p:spPr>
          <a:xfrm>
            <a:off x="453480" y="434162"/>
            <a:ext cx="8999043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egnaposto titolo 12"/>
          <p:cNvSpPr>
            <a:spLocks noGrp="1"/>
          </p:cNvSpPr>
          <p:nvPr>
            <p:ph type="title"/>
          </p:nvPr>
        </p:nvSpPr>
        <p:spPr>
          <a:xfrm>
            <a:off x="544830" y="4985590"/>
            <a:ext cx="886587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>
          <a:xfrm>
            <a:off x="544830" y="530352"/>
            <a:ext cx="886587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2"/>
          </p:nvPr>
        </p:nvSpPr>
        <p:spPr>
          <a:xfrm>
            <a:off x="4091022" y="6111876"/>
            <a:ext cx="24765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7A4BC820-D2BA-F649-88D6-50849920B475}" type="datetimeFigureOut">
              <a:rPr lang="it-IT" smtClean="0"/>
              <a:pPr/>
              <a:t>16-05-2011</a:t>
            </a:fld>
            <a:endParaRPr lang="it-IT"/>
          </a:p>
        </p:txBody>
      </p:sp>
      <p:sp>
        <p:nvSpPr>
          <p:cNvPr id="18" name="Segnaposto piè di pagina 17"/>
          <p:cNvSpPr>
            <a:spLocks noGrp="1"/>
          </p:cNvSpPr>
          <p:nvPr>
            <p:ph type="ftr" sz="quarter" idx="3"/>
          </p:nvPr>
        </p:nvSpPr>
        <p:spPr>
          <a:xfrm>
            <a:off x="6567522" y="6111876"/>
            <a:ext cx="24765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9044022" y="6111876"/>
            <a:ext cx="4953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44B4A74B-BBDF-B64D-855D-87CC1E17CCE7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oleObject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25500" y="2316376"/>
            <a:ext cx="8420100" cy="2363409"/>
          </a:xfrm>
        </p:spPr>
        <p:txBody>
          <a:bodyPr>
            <a:normAutofit/>
          </a:bodyPr>
          <a:lstStyle/>
          <a:p>
            <a:pPr algn="ctr"/>
            <a:r>
              <a:rPr lang="it-IT" dirty="0" smtClean="0"/>
              <a:t>L’Alternanza </a:t>
            </a:r>
            <a:br>
              <a:rPr lang="it-IT" dirty="0" smtClean="0"/>
            </a:br>
            <a:r>
              <a:rPr lang="it-IT" dirty="0" smtClean="0"/>
              <a:t>scuola-lavoro come metodologia didattica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85900" y="4903191"/>
            <a:ext cx="6934200" cy="1070001"/>
          </a:xfrm>
        </p:spPr>
        <p:txBody>
          <a:bodyPr>
            <a:normAutofit/>
          </a:bodyPr>
          <a:lstStyle/>
          <a:p>
            <a:pPr marL="342900" indent="-342900" algn="l"/>
            <a:r>
              <a:rPr lang="it-IT" dirty="0" smtClean="0"/>
              <a:t>	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9245600" y="6181725"/>
            <a:ext cx="660400" cy="457200"/>
          </a:xfrm>
        </p:spPr>
        <p:txBody>
          <a:bodyPr/>
          <a:lstStyle/>
          <a:p>
            <a:fld id="{44B4A74B-BBDF-B64D-855D-87CC1E17CCE7}" type="slidenum">
              <a:rPr lang="it-IT" smtClean="0"/>
              <a:pPr/>
              <a:t>1</a:t>
            </a:fld>
            <a:endParaRPr lang="it-IT"/>
          </a:p>
        </p:txBody>
      </p:sp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14887" y="1110964"/>
            <a:ext cx="3742267" cy="110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Homepage - Camera di Commercio di Moden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63443" y="250372"/>
            <a:ext cx="2745377" cy="743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logo_stamp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1029" y="177801"/>
            <a:ext cx="224594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12"/>
          <p:cNvSpPr txBox="1"/>
          <p:nvPr/>
        </p:nvSpPr>
        <p:spPr>
          <a:xfrm>
            <a:off x="825500" y="5642246"/>
            <a:ext cx="3147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Modena, 16 maggio 2011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7171938" y="5642246"/>
            <a:ext cx="1933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Silvia </a:t>
            </a:r>
            <a:r>
              <a:rPr lang="it-IT" dirty="0" err="1"/>
              <a:t>M</a:t>
            </a:r>
            <a:r>
              <a:rPr lang="it-IT" dirty="0" err="1" smtClean="0"/>
              <a:t>enabue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74187" y="220018"/>
            <a:ext cx="8482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L’Alternanza scuola-lavoro come metodologia didattica:</a:t>
            </a:r>
          </a:p>
          <a:p>
            <a:r>
              <a:rPr lang="it-IT" b="1" dirty="0" err="1" smtClean="0"/>
              <a:t>2</a:t>
            </a:r>
            <a:r>
              <a:rPr lang="it-IT" b="1" dirty="0" smtClean="0"/>
              <a:t>. Il ruolo del Consiglio di classe</a:t>
            </a:r>
            <a:endParaRPr lang="it-IT" b="1" dirty="0"/>
          </a:p>
        </p:txBody>
      </p:sp>
      <p:sp>
        <p:nvSpPr>
          <p:cNvPr id="3" name="Rettangolo 2"/>
          <p:cNvSpPr/>
          <p:nvPr/>
        </p:nvSpPr>
        <p:spPr>
          <a:xfrm>
            <a:off x="759355" y="1102596"/>
            <a:ext cx="8376315" cy="13191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4" name="CasellaDiTesto 3"/>
          <p:cNvSpPr txBox="1"/>
          <p:nvPr/>
        </p:nvSpPr>
        <p:spPr>
          <a:xfrm rot="10800000" flipV="1">
            <a:off x="1018362" y="1072666"/>
            <a:ext cx="8125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L’alternanza scuola-lavoro, </a:t>
            </a:r>
            <a:r>
              <a:rPr lang="it-IT" sz="1600" b="1" dirty="0" smtClean="0"/>
              <a:t>a differenza delle esperienze di stage</a:t>
            </a:r>
            <a:r>
              <a:rPr lang="it-IT" sz="1600" dirty="0" smtClean="0"/>
              <a:t>, assegna un ruolo determinante ai </a:t>
            </a:r>
            <a:r>
              <a:rPr lang="it-IT" sz="1600" b="1" dirty="0" smtClean="0"/>
              <a:t>due soggetti </a:t>
            </a:r>
            <a:r>
              <a:rPr lang="it-IT" sz="1600" dirty="0" smtClean="0"/>
              <a:t>chiamati a </a:t>
            </a:r>
            <a:r>
              <a:rPr lang="it-IT" sz="1600" dirty="0" err="1" smtClean="0"/>
              <a:t>coprogettare</a:t>
            </a:r>
            <a:r>
              <a:rPr lang="it-IT" sz="1600" dirty="0" smtClean="0"/>
              <a:t> l’intero percorso formativo: </a:t>
            </a:r>
            <a:r>
              <a:rPr lang="it-IT" sz="1600" b="1" dirty="0" smtClean="0"/>
              <a:t>scuola e azienda</a:t>
            </a:r>
            <a:r>
              <a:rPr lang="it-IT" sz="1600" dirty="0" smtClean="0"/>
              <a:t>, al fine di erogare </a:t>
            </a:r>
            <a:r>
              <a:rPr lang="it-IT" sz="1600" b="1" dirty="0" smtClean="0"/>
              <a:t>azioni formative equivalenti </a:t>
            </a:r>
            <a:r>
              <a:rPr lang="it-IT" sz="1600" dirty="0" smtClean="0"/>
              <a:t>a quelle dei percorsi istituzionali</a:t>
            </a:r>
            <a:endParaRPr lang="it-IT" sz="1600" dirty="0"/>
          </a:p>
        </p:txBody>
      </p:sp>
      <p:sp>
        <p:nvSpPr>
          <p:cNvPr id="5" name="Freccia circolare a sinistra 4"/>
          <p:cNvSpPr/>
          <p:nvPr/>
        </p:nvSpPr>
        <p:spPr>
          <a:xfrm>
            <a:off x="2112557" y="2600190"/>
            <a:ext cx="1603377" cy="690051"/>
          </a:xfrm>
          <a:prstGeom prst="curvedLeft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>
              <a:solidFill>
                <a:schemeClr val="tx1"/>
              </a:solidFill>
            </a:endParaRPr>
          </a:p>
        </p:txBody>
      </p:sp>
      <p:sp>
        <p:nvSpPr>
          <p:cNvPr id="6" name="Freccia circolare a destra 5"/>
          <p:cNvSpPr/>
          <p:nvPr/>
        </p:nvSpPr>
        <p:spPr>
          <a:xfrm>
            <a:off x="6186002" y="2580190"/>
            <a:ext cx="1820049" cy="660047"/>
          </a:xfrm>
          <a:prstGeom prst="curvedRightArrow">
            <a:avLst>
              <a:gd name="adj1" fmla="val 25000"/>
              <a:gd name="adj2" fmla="val 45829"/>
              <a:gd name="adj3" fmla="val 25000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>
              <a:solidFill>
                <a:schemeClr val="tx1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985861" y="3760275"/>
            <a:ext cx="3683434" cy="25601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NNN</a:t>
            </a:r>
            <a:endParaRPr lang="it-IT" sz="1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180867" y="3930288"/>
            <a:ext cx="34234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Necessità di valorizzare </a:t>
            </a:r>
            <a:r>
              <a:rPr lang="it-IT" sz="1600" b="1" dirty="0" smtClean="0"/>
              <a:t>l’apporto delle aziende </a:t>
            </a:r>
            <a:r>
              <a:rPr lang="it-IT" sz="1600" dirty="0" smtClean="0"/>
              <a:t>nel momento della </a:t>
            </a:r>
            <a:r>
              <a:rPr lang="it-IT" sz="1600" b="1" dirty="0" smtClean="0"/>
              <a:t>progettazione del percorso </a:t>
            </a:r>
            <a:r>
              <a:rPr lang="it-IT" sz="1600" dirty="0" smtClean="0"/>
              <a:t>(e non solo nelle fasi di gestione, monitoraggio e valutazione delle attività in situazione)</a:t>
            </a:r>
            <a:endParaRPr lang="it-IT" sz="1600" dirty="0"/>
          </a:p>
        </p:txBody>
      </p:sp>
      <p:sp>
        <p:nvSpPr>
          <p:cNvPr id="9" name="Rettangolo 8"/>
          <p:cNvSpPr/>
          <p:nvPr/>
        </p:nvSpPr>
        <p:spPr>
          <a:xfrm flipH="1">
            <a:off x="5644573" y="3740737"/>
            <a:ext cx="3445094" cy="25501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665988" y="3790277"/>
            <a:ext cx="31525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Importanza della </a:t>
            </a:r>
            <a:r>
              <a:rPr lang="it-IT" sz="1600" b="1" dirty="0" smtClean="0"/>
              <a:t>collegialità del </a:t>
            </a:r>
            <a:r>
              <a:rPr lang="it-IT" sz="1600" b="1" dirty="0" err="1" smtClean="0"/>
              <a:t>C.d.c</a:t>
            </a:r>
            <a:r>
              <a:rPr lang="it-IT" sz="1600" dirty="0" err="1" smtClean="0"/>
              <a:t>.</a:t>
            </a:r>
            <a:r>
              <a:rPr lang="it-IT" sz="1600" dirty="0" smtClean="0"/>
              <a:t>: </a:t>
            </a:r>
            <a:r>
              <a:rPr lang="it-IT" sz="1600" b="1" dirty="0" smtClean="0"/>
              <a:t>tutti i membri </a:t>
            </a:r>
            <a:r>
              <a:rPr lang="it-IT" sz="1600" dirty="0" smtClean="0"/>
              <a:t>partecipano alla </a:t>
            </a:r>
            <a:r>
              <a:rPr lang="it-IT" sz="1600" b="1" dirty="0" smtClean="0"/>
              <a:t>progettazione</a:t>
            </a:r>
            <a:r>
              <a:rPr lang="it-IT" sz="1600" dirty="0" smtClean="0"/>
              <a:t>, al </a:t>
            </a:r>
            <a:r>
              <a:rPr lang="it-IT" sz="1600" b="1" dirty="0" smtClean="0"/>
              <a:t>monitoraggio delle attività </a:t>
            </a:r>
            <a:r>
              <a:rPr lang="it-IT" sz="1600" dirty="0" smtClean="0"/>
              <a:t>e alla </a:t>
            </a:r>
            <a:r>
              <a:rPr lang="it-IT" sz="1600" b="1" dirty="0" smtClean="0"/>
              <a:t>valutazione delle competenze acquisite </a:t>
            </a:r>
            <a:r>
              <a:rPr lang="it-IT" sz="1600" dirty="0" smtClean="0"/>
              <a:t>(pur con diversi gradi di coinvolgimento)</a:t>
            </a:r>
            <a:endParaRPr lang="it-IT" sz="1600" dirty="0"/>
          </a:p>
        </p:txBody>
      </p:sp>
      <p:sp>
        <p:nvSpPr>
          <p:cNvPr id="11" name="Rettangolo 10"/>
          <p:cNvSpPr/>
          <p:nvPr/>
        </p:nvSpPr>
        <p:spPr>
          <a:xfrm>
            <a:off x="2220894" y="3420249"/>
            <a:ext cx="1235034" cy="33002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12" name="Rettangolo 11"/>
          <p:cNvSpPr/>
          <p:nvPr/>
        </p:nvSpPr>
        <p:spPr>
          <a:xfrm>
            <a:off x="7085194" y="3430250"/>
            <a:ext cx="1202533" cy="33002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/>
              <a:t>S</a:t>
            </a:r>
            <a:endParaRPr lang="it-IT" sz="1400" b="1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2264229" y="3430250"/>
            <a:ext cx="1235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Azienda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7204363" y="3400247"/>
            <a:ext cx="10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Scuola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63349" y="350028"/>
            <a:ext cx="8710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L’Alternanza scuola-lavoro come metodologia didattica</a:t>
            </a:r>
            <a:r>
              <a:rPr lang="it-IT" dirty="0" smtClean="0"/>
              <a:t>.</a:t>
            </a:r>
          </a:p>
          <a:p>
            <a:r>
              <a:rPr lang="it-IT" b="1" dirty="0" err="1" smtClean="0"/>
              <a:t>2</a:t>
            </a:r>
            <a:r>
              <a:rPr lang="it-IT" b="1" dirty="0" smtClean="0"/>
              <a:t>. Il ruolo del docente tutor scolastico</a:t>
            </a:r>
            <a:endParaRPr lang="it-IT" b="1" dirty="0"/>
          </a:p>
        </p:txBody>
      </p:sp>
      <p:sp>
        <p:nvSpPr>
          <p:cNvPr id="3" name="Rettangolo 2"/>
          <p:cNvSpPr/>
          <p:nvPr/>
        </p:nvSpPr>
        <p:spPr>
          <a:xfrm flipV="1">
            <a:off x="3692416" y="1280092"/>
            <a:ext cx="2370667" cy="37002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4" name="CasellaDiTesto 3"/>
          <p:cNvSpPr txBox="1"/>
          <p:nvPr/>
        </p:nvSpPr>
        <p:spPr>
          <a:xfrm flipH="1">
            <a:off x="3640667" y="1230092"/>
            <a:ext cx="238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Il tutor  interno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92667" y="2168771"/>
            <a:ext cx="8890000" cy="17543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 smtClean="0">
                <a:ea typeface="Times New Roman" charset="0"/>
                <a:cs typeface="Times New Roman" charset="0"/>
              </a:rPr>
              <a:t> </a:t>
            </a:r>
            <a:r>
              <a:rPr lang="it-IT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“Nei percorsi in alternanza la funzione tutoriale e' preordinata alla </a:t>
            </a:r>
            <a:r>
              <a:rPr lang="it-IT" b="1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promozione delle competenze </a:t>
            </a:r>
            <a:r>
              <a:rPr lang="it-IT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degli studenti ed al </a:t>
            </a:r>
            <a:r>
              <a:rPr lang="it-IT" b="1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raccordo tra l'istituzione scolastica o formativa, il mondo del lavoro e il territorio. </a:t>
            </a:r>
            <a:r>
              <a:rPr lang="it-IT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La funzione tutoriale personalizzata per gli studenti in alternanza e' svolta dal docente tutor interno di cui al comma </a:t>
            </a:r>
            <a:r>
              <a:rPr lang="it-IT" dirty="0" err="1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2</a:t>
            </a:r>
            <a:r>
              <a:rPr lang="it-IT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 e dal tutor esterno”</a:t>
            </a: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 flipH="1">
            <a:off x="666748" y="4239847"/>
            <a:ext cx="8794750" cy="17543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“Il docente tutor interno, designato dall'istituzione scolastica o formativa tra coloro che, avendone fatto richiesta, possiedono titoli documentabili e certificabili, </a:t>
            </a:r>
            <a:r>
              <a:rPr lang="it-IT" b="1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svolge il ruolo di assistenza e guida </a:t>
            </a:r>
            <a:r>
              <a:rPr lang="it-IT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degli studenti che seguono percorsi in alternanza e verifica, con la collaborazione del tutor esterno di cui al comma </a:t>
            </a:r>
            <a:r>
              <a:rPr lang="it-IT" dirty="0" err="1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3</a:t>
            </a:r>
            <a:r>
              <a:rPr lang="it-IT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, il corretto svolgimento del percorso in alternanza</a:t>
            </a:r>
            <a:r>
              <a:rPr lang="it-IT" dirty="0" smtClean="0">
                <a:ea typeface="Times New Roman" charset="0"/>
                <a:cs typeface="Times New Roman" charset="0"/>
              </a:rPr>
              <a:t>”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52515" y="210019"/>
            <a:ext cx="87860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L’Alternanza scuola-lavoro come metodologia didattica</a:t>
            </a:r>
          </a:p>
          <a:p>
            <a:r>
              <a:rPr lang="it-IT" b="1" dirty="0" err="1" smtClean="0"/>
              <a:t>2</a:t>
            </a:r>
            <a:r>
              <a:rPr lang="it-IT" b="1" dirty="0" smtClean="0"/>
              <a:t>. Il ruolo del docente tutor di scuola</a:t>
            </a:r>
            <a:endParaRPr lang="it-IT" b="1" dirty="0"/>
          </a:p>
        </p:txBody>
      </p:sp>
      <p:sp>
        <p:nvSpPr>
          <p:cNvPr id="4" name="Rettangolo 3"/>
          <p:cNvSpPr/>
          <p:nvPr/>
        </p:nvSpPr>
        <p:spPr>
          <a:xfrm>
            <a:off x="465846" y="1220089"/>
            <a:ext cx="3087585" cy="4500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5" name="Rettangolo 4"/>
          <p:cNvSpPr/>
          <p:nvPr/>
        </p:nvSpPr>
        <p:spPr>
          <a:xfrm>
            <a:off x="444179" y="1950141"/>
            <a:ext cx="3087585" cy="5900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6" name="Rettangolo 5"/>
          <p:cNvSpPr/>
          <p:nvPr/>
        </p:nvSpPr>
        <p:spPr>
          <a:xfrm>
            <a:off x="487514" y="2720200"/>
            <a:ext cx="3087585" cy="59004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7" name="Rettangolo 6"/>
          <p:cNvSpPr/>
          <p:nvPr/>
        </p:nvSpPr>
        <p:spPr>
          <a:xfrm>
            <a:off x="476681" y="3500257"/>
            <a:ext cx="3087585" cy="6300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094197" y="1310096"/>
            <a:ext cx="1824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Tutor interno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660851" y="2020147"/>
            <a:ext cx="228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Figura di confine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527543" y="2780203"/>
            <a:ext cx="90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Ponte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365037" y="3570260"/>
            <a:ext cx="1560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Facilitatore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640100" y="1150084"/>
            <a:ext cx="56118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Punto di partenza. La scuola mantiene la </a:t>
            </a:r>
            <a:r>
              <a:rPr lang="it-IT" sz="1400" b="1" dirty="0" smtClean="0"/>
              <a:t>titolarità</a:t>
            </a:r>
            <a:r>
              <a:rPr lang="it-IT" sz="1400" dirty="0" smtClean="0"/>
              <a:t> e il governo del progetto, finalizzato alla </a:t>
            </a:r>
            <a:r>
              <a:rPr lang="it-IT" sz="1400" b="1" dirty="0" smtClean="0"/>
              <a:t>formazione </a:t>
            </a:r>
            <a:r>
              <a:rPr lang="it-IT" sz="1400" dirty="0" smtClean="0"/>
              <a:t>dello studente, </a:t>
            </a:r>
            <a:r>
              <a:rPr lang="it-IT" sz="1400" b="1" dirty="0" smtClean="0"/>
              <a:t>non all’addestramento al lavoro</a:t>
            </a:r>
            <a:r>
              <a:rPr lang="it-IT" sz="1400" dirty="0" smtClean="0"/>
              <a:t>.</a:t>
            </a:r>
            <a:endParaRPr lang="it-IT" sz="14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3867606" y="2120156"/>
            <a:ext cx="5275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Tra scuola e azienda</a:t>
            </a:r>
            <a:endParaRPr lang="it-IT" sz="14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3878441" y="2640192"/>
            <a:ext cx="53843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Tra due mondi, che comprendono studenti, docenti, genitori, normative, strutture organizzative, associazioni di categoria, imprenditori, ecc.</a:t>
            </a:r>
            <a:endParaRPr lang="it-IT" sz="14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3910939" y="3630266"/>
            <a:ext cx="5405982" cy="3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Rispetto a </a:t>
            </a:r>
            <a:r>
              <a:rPr lang="it-IT" sz="1400" b="1" dirty="0" smtClean="0"/>
              <a:t>problematiche</a:t>
            </a:r>
            <a:r>
              <a:rPr lang="it-IT" sz="1400" dirty="0" smtClean="0"/>
              <a:t> </a:t>
            </a:r>
            <a:r>
              <a:rPr lang="it-IT" sz="1400" b="1" dirty="0" smtClean="0"/>
              <a:t>interne</a:t>
            </a:r>
            <a:r>
              <a:rPr lang="it-IT" sz="1400" dirty="0" smtClean="0"/>
              <a:t> ed esterne</a:t>
            </a:r>
            <a:endParaRPr lang="it-IT" sz="1400" dirty="0"/>
          </a:p>
        </p:txBody>
      </p:sp>
      <p:cxnSp>
        <p:nvCxnSpPr>
          <p:cNvPr id="18" name="Connettore 2 17"/>
          <p:cNvCxnSpPr/>
          <p:nvPr/>
        </p:nvCxnSpPr>
        <p:spPr>
          <a:xfrm rot="10800000" flipV="1">
            <a:off x="1267537" y="3890284"/>
            <a:ext cx="5622652" cy="8000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rot="10800000" flipV="1">
            <a:off x="5003160" y="3881220"/>
            <a:ext cx="1874218" cy="8300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682518" y="4660341"/>
            <a:ext cx="24267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Percezione dell’ASL come attacco del mondo delle imprese all’autonomia della scuola e alla libertà di insegnamento</a:t>
            </a:r>
            <a:endParaRPr lang="it-IT" sz="1400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3596766" y="4790349"/>
            <a:ext cx="27409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Dibattito aperto sull’equivalenza formativa:”ore perse”?</a:t>
            </a:r>
          </a:p>
          <a:p>
            <a:r>
              <a:rPr lang="it-IT" sz="1400" dirty="0" smtClean="0"/>
              <a:t>“rendimento scolastico migliore?”</a:t>
            </a:r>
            <a:endParaRPr lang="it-IT" dirty="0"/>
          </a:p>
        </p:txBody>
      </p:sp>
      <p:cxnSp>
        <p:nvCxnSpPr>
          <p:cNvPr id="27" name="Connettore 2 26"/>
          <p:cNvCxnSpPr/>
          <p:nvPr/>
        </p:nvCxnSpPr>
        <p:spPr>
          <a:xfrm>
            <a:off x="6846855" y="3870283"/>
            <a:ext cx="1473373" cy="9200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/>
          <p:cNvSpPr txBox="1"/>
          <p:nvPr/>
        </p:nvSpPr>
        <p:spPr>
          <a:xfrm>
            <a:off x="6337673" y="4920360"/>
            <a:ext cx="35364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Aggiornamento dei docenti su nuovi ruoli </a:t>
            </a:r>
          </a:p>
          <a:p>
            <a:r>
              <a:rPr lang="it-IT" sz="1400" dirty="0" smtClean="0"/>
              <a:t>Difficoltà nell’abbandono di pratiche consolidate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 flipH="1">
            <a:off x="574182" y="380029"/>
            <a:ext cx="8699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L’Alternanza scuola-lavoro come metodologia didattica</a:t>
            </a:r>
          </a:p>
          <a:p>
            <a:r>
              <a:rPr lang="it-IT" b="1" dirty="0" err="1" smtClean="0"/>
              <a:t>2</a:t>
            </a:r>
            <a:r>
              <a:rPr lang="it-IT" b="1" dirty="0" smtClean="0"/>
              <a:t>. Il tutor interno e il tutor esterno</a:t>
            </a:r>
            <a:endParaRPr lang="it-IT" b="1" dirty="0"/>
          </a:p>
        </p:txBody>
      </p:sp>
      <p:sp>
        <p:nvSpPr>
          <p:cNvPr id="3" name="Rettangolo 2"/>
          <p:cNvSpPr/>
          <p:nvPr/>
        </p:nvSpPr>
        <p:spPr>
          <a:xfrm>
            <a:off x="877524" y="1990145"/>
            <a:ext cx="2285896" cy="13600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45023" y="2020148"/>
            <a:ext cx="216672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Assicura l’accoglienza e l’inserimento dello studente in azienda, lo assiste nel percorso</a:t>
            </a:r>
            <a:endParaRPr lang="it-IT" sz="14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412593" y="1420104"/>
            <a:ext cx="1830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400" dirty="0"/>
          </a:p>
        </p:txBody>
      </p:sp>
      <p:sp>
        <p:nvSpPr>
          <p:cNvPr id="6" name="Rettangolo 5"/>
          <p:cNvSpPr/>
          <p:nvPr/>
        </p:nvSpPr>
        <p:spPr>
          <a:xfrm>
            <a:off x="3661768" y="2000146"/>
            <a:ext cx="2285896" cy="13600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7" name="Rettangolo 6"/>
          <p:cNvSpPr/>
          <p:nvPr/>
        </p:nvSpPr>
        <p:spPr>
          <a:xfrm>
            <a:off x="6381008" y="1970143"/>
            <a:ext cx="2285896" cy="13600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791770" y="2000147"/>
            <a:ext cx="224256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Concorda con l’azienda le azioni specifiche di formazione professionale ed educativa</a:t>
            </a:r>
            <a:endParaRPr lang="it-IT" sz="14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6316006" y="1970145"/>
            <a:ext cx="24484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Fornisce alla scuola ogni elemento utile alla verifica e alla valutazione delle attività e dell’efficacia dei percorsi formativi</a:t>
            </a:r>
            <a:endParaRPr lang="it-IT" sz="1400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855858" y="4700812"/>
            <a:ext cx="836356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Necessità di </a:t>
            </a:r>
          </a:p>
          <a:p>
            <a:pPr>
              <a:buFont typeface="Wingdings" charset="2"/>
              <a:buChar char="ü"/>
            </a:pPr>
            <a:r>
              <a:rPr lang="it-IT" dirty="0" smtClean="0"/>
              <a:t> meglio caratterizzare la specificità dell’ASL rispetto agli stage tradizionali</a:t>
            </a:r>
          </a:p>
          <a:p>
            <a:pPr>
              <a:buFont typeface="Wingdings" charset="2"/>
              <a:buChar char="ü"/>
            </a:pPr>
            <a:r>
              <a:rPr lang="it-IT" dirty="0" smtClean="0"/>
              <a:t> strutturare più efficacemente l’apporto formativo dell’azienda(anche con test, prove, griglie di valutazione in azienda)</a:t>
            </a:r>
          </a:p>
          <a:p>
            <a:endParaRPr lang="it-IT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606684" y="1220089"/>
            <a:ext cx="8753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Importanza cruciale di questa figura formativa in tutte le fasi </a:t>
            </a:r>
            <a:endParaRPr lang="it-IT" dirty="0"/>
          </a:p>
        </p:txBody>
      </p:sp>
      <p:sp>
        <p:nvSpPr>
          <p:cNvPr id="32" name="Callout con freccia in giù 31"/>
          <p:cNvSpPr/>
          <p:nvPr/>
        </p:nvSpPr>
        <p:spPr>
          <a:xfrm>
            <a:off x="3900106" y="3760274"/>
            <a:ext cx="1987295" cy="944402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cxnSp>
        <p:nvCxnSpPr>
          <p:cNvPr id="43" name="Connettore 2 42"/>
          <p:cNvCxnSpPr>
            <a:stCxn id="32" idx="0"/>
            <a:endCxn id="7" idx="2"/>
          </p:cNvCxnSpPr>
          <p:nvPr/>
        </p:nvCxnSpPr>
        <p:spPr>
          <a:xfrm rot="5400000" flipH="1" flipV="1">
            <a:off x="5993839" y="2230158"/>
            <a:ext cx="430033" cy="26302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2 44"/>
          <p:cNvCxnSpPr>
            <a:stCxn id="32" idx="0"/>
          </p:cNvCxnSpPr>
          <p:nvPr/>
        </p:nvCxnSpPr>
        <p:spPr>
          <a:xfrm rot="16200000" flipV="1">
            <a:off x="4598176" y="3464697"/>
            <a:ext cx="410030" cy="181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2 46"/>
          <p:cNvCxnSpPr>
            <a:stCxn id="32" idx="0"/>
          </p:cNvCxnSpPr>
          <p:nvPr/>
        </p:nvCxnSpPr>
        <p:spPr>
          <a:xfrm rot="16200000" flipV="1">
            <a:off x="3180221" y="2046740"/>
            <a:ext cx="440032" cy="29870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asellaDiTesto 47"/>
          <p:cNvSpPr txBox="1"/>
          <p:nvPr/>
        </p:nvSpPr>
        <p:spPr>
          <a:xfrm>
            <a:off x="3965108" y="3790276"/>
            <a:ext cx="1928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Tutor esterno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660348" y="289866"/>
            <a:ext cx="8645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L’Alternanza scuola-lavoro come metodologia didattica</a:t>
            </a:r>
          </a:p>
          <a:p>
            <a:r>
              <a:rPr lang="it-IT" b="1" dirty="0" err="1" smtClean="0"/>
              <a:t>3</a:t>
            </a:r>
            <a:r>
              <a:rPr lang="it-IT" b="1" dirty="0" smtClean="0"/>
              <a:t>. Il ruolo del Consiglio di Classe nella valutazione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28350" y="1120082"/>
            <a:ext cx="8515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</a:t>
            </a:r>
            <a:r>
              <a:rPr lang="it-IT" b="1" dirty="0" smtClean="0"/>
              <a:t>valutazione</a:t>
            </a:r>
            <a:r>
              <a:rPr lang="it-IT" dirty="0" smtClean="0"/>
              <a:t> del percorso: il problema più spinoso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845024" y="1700124"/>
            <a:ext cx="2556736" cy="83006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191700" y="1860135"/>
            <a:ext cx="1839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Percorso ASL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5850158" y="1710125"/>
            <a:ext cx="2383398" cy="8000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774325" y="1790131"/>
            <a:ext cx="2621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Percorso scolastico</a:t>
            </a:r>
            <a:endParaRPr lang="it-IT" dirty="0"/>
          </a:p>
        </p:txBody>
      </p:sp>
      <p:sp>
        <p:nvSpPr>
          <p:cNvPr id="9" name="Uguale 8"/>
          <p:cNvSpPr/>
          <p:nvPr/>
        </p:nvSpPr>
        <p:spPr>
          <a:xfrm>
            <a:off x="4344285" y="1660121"/>
            <a:ext cx="990600" cy="914400"/>
          </a:xfrm>
          <a:prstGeom prst="mathEqual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>
              <a:solidFill>
                <a:schemeClr val="tx1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2621738" y="2820206"/>
            <a:ext cx="4192615" cy="5800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/>
              <a:t>E</a:t>
            </a:r>
            <a:endParaRPr lang="it-IT" sz="1400" b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022583" y="2930213"/>
            <a:ext cx="4804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Equivalenza formativa ?</a:t>
            </a:r>
            <a:endParaRPr lang="it-IT" b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1202532" y="3430252"/>
            <a:ext cx="76810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Equivalenza da intendere come “parità di valore”: formalizzazione da parte delle istituzioni scolastiche di apprendimenti acquisiti in ambienti “non formali ”</a:t>
            </a:r>
            <a:endParaRPr lang="it-IT" sz="1600" dirty="0"/>
          </a:p>
        </p:txBody>
      </p:sp>
      <p:cxnSp>
        <p:nvCxnSpPr>
          <p:cNvPr id="17" name="Connettore 2 16"/>
          <p:cNvCxnSpPr>
            <a:stCxn id="14" idx="2"/>
          </p:cNvCxnSpPr>
          <p:nvPr/>
        </p:nvCxnSpPr>
        <p:spPr>
          <a:xfrm rot="5400000">
            <a:off x="2873663" y="2470947"/>
            <a:ext cx="379090" cy="39596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>
            <a:stCxn id="14" idx="2"/>
          </p:cNvCxnSpPr>
          <p:nvPr/>
        </p:nvCxnSpPr>
        <p:spPr>
          <a:xfrm rot="16200000" flipH="1">
            <a:off x="6780437" y="2523866"/>
            <a:ext cx="409093" cy="38838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4095112" y="4340317"/>
            <a:ext cx="2350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temuto corollario</a:t>
            </a:r>
            <a:endParaRPr lang="it-IT" sz="1400" dirty="0"/>
          </a:p>
        </p:txBody>
      </p:sp>
      <p:sp>
        <p:nvSpPr>
          <p:cNvPr id="22" name="Rettangolo 21"/>
          <p:cNvSpPr/>
          <p:nvPr/>
        </p:nvSpPr>
        <p:spPr>
          <a:xfrm>
            <a:off x="1094196" y="4740347"/>
            <a:ext cx="3520930" cy="176012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23" name="Rettangolo 22"/>
          <p:cNvSpPr/>
          <p:nvPr/>
        </p:nvSpPr>
        <p:spPr>
          <a:xfrm>
            <a:off x="5308479" y="4720345"/>
            <a:ext cx="3520930" cy="176012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1072531" y="4790350"/>
            <a:ext cx="34234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Procedura interpretata come ammissione della perdita di monopolio del’apprendimento detenuto dalla scuola</a:t>
            </a:r>
            <a:endParaRPr lang="it-IT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5416817" y="4770350"/>
            <a:ext cx="342342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Procedura interpretata come inopportuno carico per il mondo del lavoro per inadeguatezza dell’istituzione a ciò deputata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543964" y="305184"/>
            <a:ext cx="8362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L’Alternanza scuola-lavoro come metodologia didattica</a:t>
            </a:r>
          </a:p>
          <a:p>
            <a:r>
              <a:rPr lang="it-IT" b="1" dirty="0" err="1" smtClean="0"/>
              <a:t>3</a:t>
            </a:r>
            <a:r>
              <a:rPr lang="it-IT" b="1" dirty="0" smtClean="0"/>
              <a:t>. La valutazione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821277" y="1201043"/>
            <a:ext cx="3221117" cy="5020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17" name="CasellaDiTesto 16"/>
          <p:cNvSpPr txBox="1"/>
          <p:nvPr/>
        </p:nvSpPr>
        <p:spPr>
          <a:xfrm rot="10800000" flipV="1">
            <a:off x="807247" y="1289604"/>
            <a:ext cx="3258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Equivalenza formativa</a:t>
            </a:r>
            <a:endParaRPr lang="it-IT" dirty="0"/>
          </a:p>
        </p:txBody>
      </p:sp>
      <p:sp>
        <p:nvSpPr>
          <p:cNvPr id="18" name="Rettangolo 17"/>
          <p:cNvSpPr/>
          <p:nvPr/>
        </p:nvSpPr>
        <p:spPr>
          <a:xfrm>
            <a:off x="4928336" y="1122442"/>
            <a:ext cx="4244301" cy="133771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4958402" y="1078533"/>
            <a:ext cx="415872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Il problema si pone non solo per l’ASL, ma anche quando il confronto riguarda lo stesso ambito formativo in senso proprio: IP e </a:t>
            </a:r>
            <a:r>
              <a:rPr lang="it-IT" sz="1400" dirty="0" err="1" smtClean="0"/>
              <a:t>IeFP</a:t>
            </a:r>
            <a:r>
              <a:rPr lang="it-IT" sz="1400" dirty="0" smtClean="0"/>
              <a:t>, ordini diversi del sistema di istruzione (passaggi, </a:t>
            </a:r>
            <a:r>
              <a:rPr lang="it-IT" sz="1400" dirty="0" err="1" smtClean="0"/>
              <a:t>passerelle…</a:t>
            </a:r>
            <a:r>
              <a:rPr lang="it-IT" sz="1400" dirty="0" smtClean="0"/>
              <a:t>)</a:t>
            </a:r>
            <a:endParaRPr lang="it-IT" sz="1400" dirty="0"/>
          </a:p>
        </p:txBody>
      </p:sp>
      <p:sp>
        <p:nvSpPr>
          <p:cNvPr id="20" name="Rettangolo 19"/>
          <p:cNvSpPr/>
          <p:nvPr/>
        </p:nvSpPr>
        <p:spPr>
          <a:xfrm>
            <a:off x="4789012" y="2962974"/>
            <a:ext cx="3876147" cy="57454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23" name="Rettangolo 22"/>
          <p:cNvSpPr/>
          <p:nvPr/>
        </p:nvSpPr>
        <p:spPr>
          <a:xfrm>
            <a:off x="714619" y="2943285"/>
            <a:ext cx="3754414" cy="57454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5108989" y="2864782"/>
            <a:ext cx="4213050" cy="748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Gestione di contenuti, alcuni dei quali dichiaratamente condivisi (ambiti professionalizzanti)</a:t>
            </a:r>
            <a:endParaRPr lang="it-IT" sz="1400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863943" y="2942816"/>
            <a:ext cx="393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Tratto generale comune agli ambiti scuola -lavoro</a:t>
            </a:r>
            <a:endParaRPr lang="it-IT" dirty="0"/>
          </a:p>
        </p:txBody>
      </p:sp>
      <p:sp>
        <p:nvSpPr>
          <p:cNvPr id="27" name="Rettangolo 26"/>
          <p:cNvSpPr/>
          <p:nvPr/>
        </p:nvSpPr>
        <p:spPr>
          <a:xfrm>
            <a:off x="1921693" y="4122612"/>
            <a:ext cx="2462013" cy="69550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400" b="1"/>
          </a:p>
        </p:txBody>
      </p:sp>
      <p:sp>
        <p:nvSpPr>
          <p:cNvPr id="28" name="Rettangolo 27"/>
          <p:cNvSpPr/>
          <p:nvPr/>
        </p:nvSpPr>
        <p:spPr>
          <a:xfrm>
            <a:off x="5109955" y="4122612"/>
            <a:ext cx="2889506" cy="69550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400" b="1"/>
          </a:p>
        </p:txBody>
      </p:sp>
      <p:sp>
        <p:nvSpPr>
          <p:cNvPr id="29" name="CasellaDiTesto 28"/>
          <p:cNvSpPr txBox="1"/>
          <p:nvPr/>
        </p:nvSpPr>
        <p:spPr>
          <a:xfrm>
            <a:off x="1865331" y="4143242"/>
            <a:ext cx="234752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Scuola: input</a:t>
            </a:r>
          </a:p>
          <a:p>
            <a:r>
              <a:rPr lang="it-IT" sz="1400" dirty="0" smtClean="0"/>
              <a:t>Creazione di repertori</a:t>
            </a:r>
            <a:endParaRPr lang="it-IT" sz="1400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5251900" y="4223410"/>
            <a:ext cx="190723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Lavoro: output</a:t>
            </a:r>
          </a:p>
          <a:p>
            <a:r>
              <a:rPr lang="it-IT" sz="1400" dirty="0" smtClean="0"/>
              <a:t>Prodotti</a:t>
            </a:r>
            <a:endParaRPr lang="it-IT" sz="1400" dirty="0"/>
          </a:p>
        </p:txBody>
      </p:sp>
      <p:cxnSp>
        <p:nvCxnSpPr>
          <p:cNvPr id="32" name="Connettore 2 31"/>
          <p:cNvCxnSpPr/>
          <p:nvPr/>
        </p:nvCxnSpPr>
        <p:spPr>
          <a:xfrm rot="10800000" flipV="1">
            <a:off x="3157123" y="3553903"/>
            <a:ext cx="1802543" cy="6202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/>
          <p:cNvCxnSpPr>
            <a:endCxn id="28" idx="0"/>
          </p:cNvCxnSpPr>
          <p:nvPr/>
        </p:nvCxnSpPr>
        <p:spPr>
          <a:xfrm>
            <a:off x="4935257" y="3578306"/>
            <a:ext cx="1619451" cy="544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sellaDiTesto 39"/>
          <p:cNvSpPr txBox="1"/>
          <p:nvPr/>
        </p:nvSpPr>
        <p:spPr>
          <a:xfrm>
            <a:off x="327561" y="5160825"/>
            <a:ext cx="9215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Ulteriore </a:t>
            </a:r>
            <a:r>
              <a:rPr lang="it-IT" sz="1600" b="1" dirty="0" smtClean="0"/>
              <a:t>difficoltà</a:t>
            </a:r>
            <a:r>
              <a:rPr lang="it-IT" sz="1600" dirty="0" smtClean="0"/>
              <a:t> quando l’equivalenza nella quale è inclusa la valutazione riguarda azioni formative realizzate da due soggetti, per uno dei quali, la scuola, la realtà lavorativa rappresenta una </a:t>
            </a:r>
            <a:r>
              <a:rPr lang="it-IT" sz="1600" b="1" dirty="0" smtClean="0"/>
              <a:t>finalità relativamente estrinseca e non direttamente perseguita </a:t>
            </a:r>
            <a:endParaRPr lang="it-IT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050338" y="1118157"/>
            <a:ext cx="7811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endParaRPr lang="it-IT" dirty="0" smtClean="0"/>
          </a:p>
          <a:p>
            <a:pPr marL="342900" indent="-342900">
              <a:buFont typeface="+mj-lt"/>
              <a:buAutoNum type="alphaLcPeriod"/>
            </a:pP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610358" y="2726956"/>
            <a:ext cx="8413803" cy="10805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/>
            <a:endParaRPr lang="it-IT" sz="1400" dirty="0" smtClean="0"/>
          </a:p>
        </p:txBody>
      </p:sp>
      <p:sp>
        <p:nvSpPr>
          <p:cNvPr id="8" name="CasellaDiTesto 7"/>
          <p:cNvSpPr txBox="1"/>
          <p:nvPr/>
        </p:nvSpPr>
        <p:spPr>
          <a:xfrm>
            <a:off x="371237" y="2382395"/>
            <a:ext cx="870533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endParaRPr lang="it-IT" dirty="0" smtClean="0"/>
          </a:p>
          <a:p>
            <a:pPr marL="342900" indent="-342900"/>
            <a:r>
              <a:rPr lang="it-IT" dirty="0" smtClean="0"/>
              <a:t>    </a:t>
            </a:r>
            <a:r>
              <a:rPr lang="it-IT" sz="1600" dirty="0" smtClean="0"/>
              <a:t>Attraverso l’ASL vengono perseguiti </a:t>
            </a:r>
            <a:r>
              <a:rPr lang="it-IT" sz="1600" b="1" dirty="0" smtClean="0"/>
              <a:t>contenuti e competenze coltivati a scuola</a:t>
            </a:r>
            <a:r>
              <a:rPr lang="it-IT" sz="1600" dirty="0" smtClean="0"/>
              <a:t> </a:t>
            </a:r>
            <a:r>
              <a:rPr lang="it-IT" sz="1600" b="1" dirty="0" smtClean="0"/>
              <a:t>e trasferiti nella realtà lavorativa</a:t>
            </a:r>
            <a:r>
              <a:rPr lang="it-IT" sz="1600" dirty="0" smtClean="0"/>
              <a:t>, che ne riconosce la </a:t>
            </a:r>
            <a:r>
              <a:rPr lang="it-IT" sz="1600" b="1" dirty="0" smtClean="0"/>
              <a:t>pertinenza</a:t>
            </a:r>
            <a:r>
              <a:rPr lang="it-IT" sz="1600" dirty="0" smtClean="0"/>
              <a:t> rispetto al proprio setto</a:t>
            </a:r>
            <a:r>
              <a:rPr lang="it-IT" dirty="0" smtClean="0"/>
              <a:t>re.</a:t>
            </a:r>
          </a:p>
          <a:p>
            <a:pPr marL="342900" indent="-342900"/>
            <a:r>
              <a:rPr lang="it-IT" dirty="0" smtClean="0"/>
              <a:t>     </a:t>
            </a:r>
          </a:p>
          <a:p>
            <a:pPr marL="342900" indent="-342900"/>
            <a:r>
              <a:rPr lang="it-IT" dirty="0" smtClean="0"/>
              <a:t>    </a:t>
            </a:r>
          </a:p>
          <a:p>
            <a:pPr marL="342900" indent="-342900" algn="just"/>
            <a:r>
              <a:rPr lang="it-IT" dirty="0" smtClean="0"/>
              <a:t>	</a:t>
            </a:r>
          </a:p>
        </p:txBody>
      </p:sp>
      <p:sp>
        <p:nvSpPr>
          <p:cNvPr id="10" name="Rettangolo 9"/>
          <p:cNvSpPr/>
          <p:nvPr/>
        </p:nvSpPr>
        <p:spPr>
          <a:xfrm>
            <a:off x="673954" y="236272"/>
            <a:ext cx="83707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L’Alternanza scuola-lavoro come metodologia didattica</a:t>
            </a:r>
          </a:p>
          <a:p>
            <a:r>
              <a:rPr lang="it-IT" b="1" dirty="0" err="1" smtClean="0"/>
              <a:t>3</a:t>
            </a:r>
            <a:r>
              <a:rPr lang="it-IT" b="1" dirty="0" smtClean="0"/>
              <a:t>. La valutazione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644203" y="1162135"/>
            <a:ext cx="8462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Pluralità di </a:t>
            </a:r>
            <a:r>
              <a:rPr lang="it-IT" b="1" dirty="0" smtClean="0"/>
              <a:t>forme di contaminazione </a:t>
            </a:r>
            <a:r>
              <a:rPr lang="it-IT" dirty="0" smtClean="0"/>
              <a:t>tra i due ambiti,  scuola e lavoro, e diverse conseguenti modalità di verifica e valutazione. Diverse tipologie di percorsi: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2893459" y="2081332"/>
            <a:ext cx="3985329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dirty="0" smtClean="0"/>
              <a:t>Tipologia a.</a:t>
            </a:r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664967" y="3898743"/>
            <a:ext cx="8396489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600" dirty="0" smtClean="0"/>
              <a:t>L’</a:t>
            </a:r>
            <a:r>
              <a:rPr lang="it-IT" sz="1600" b="1" dirty="0" smtClean="0"/>
              <a:t>equivalenza</a:t>
            </a:r>
            <a:r>
              <a:rPr lang="it-IT" sz="1600" dirty="0" smtClean="0"/>
              <a:t> riguarda:</a:t>
            </a:r>
          </a:p>
          <a:p>
            <a:pPr>
              <a:buFont typeface="Arial"/>
              <a:buChar char="•"/>
            </a:pPr>
            <a:r>
              <a:rPr lang="it-IT" sz="1600" dirty="0" smtClean="0"/>
              <a:t> </a:t>
            </a:r>
            <a:r>
              <a:rPr lang="it-IT" sz="1600" b="1" dirty="0" smtClean="0"/>
              <a:t>il riconoscimento da parte della scuola della pari efficacia </a:t>
            </a:r>
            <a:r>
              <a:rPr lang="it-IT" sz="1600" dirty="0" smtClean="0"/>
              <a:t>di </a:t>
            </a:r>
            <a:r>
              <a:rPr lang="it-IT" sz="1600" b="1" dirty="0" smtClean="0"/>
              <a:t>ambienti e modalità di apprendimento diversi</a:t>
            </a:r>
            <a:r>
              <a:rPr lang="it-IT" sz="1600" dirty="0" smtClean="0"/>
              <a:t> rispetto a quelli tradizionali, per rispondere alle </a:t>
            </a:r>
            <a:r>
              <a:rPr lang="it-IT" sz="1600" b="1" dirty="0" smtClean="0"/>
              <a:t>diversità delle intelligenze</a:t>
            </a:r>
            <a:r>
              <a:rPr lang="it-IT" sz="1600" dirty="0" smtClean="0"/>
              <a:t> (Gardner). </a:t>
            </a:r>
            <a:endParaRPr lang="it-IT" sz="16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679108" y="5197954"/>
            <a:ext cx="8417183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/>
            <a:r>
              <a:rPr lang="it-IT" sz="1600" dirty="0" smtClean="0"/>
              <a:t>    In questo caso non pare difficile individuare un’equivalenza formativa fra i due ambienti di apprendimento.</a:t>
            </a:r>
          </a:p>
          <a:p>
            <a:pPr marL="342900" indent="-342900"/>
            <a:r>
              <a:rPr lang="it-IT" sz="1600" dirty="0" smtClean="0"/>
              <a:t>    </a:t>
            </a:r>
            <a:r>
              <a:rPr lang="it-IT" sz="1600" b="1" dirty="0" smtClean="0"/>
              <a:t>Strumenti di valutazione non diversi da quelli scolastici.</a:t>
            </a:r>
          </a:p>
          <a:p>
            <a:pPr marL="342900" indent="-342900"/>
            <a:r>
              <a:rPr lang="it-IT" sz="1600" dirty="0" smtClean="0"/>
              <a:t>    </a:t>
            </a:r>
            <a:r>
              <a:rPr lang="it-IT" sz="1600" b="1" dirty="0" smtClean="0"/>
              <a:t>Governo complessivo del progetto spostato sul versante della scuola.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082265" y="274607"/>
            <a:ext cx="7965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50481" y="333415"/>
            <a:ext cx="8576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L’Alternanza scuola-lavoro come metodologia didattica</a:t>
            </a:r>
          </a:p>
          <a:p>
            <a:r>
              <a:rPr lang="it-IT" b="1" dirty="0" err="1" smtClean="0"/>
              <a:t>3</a:t>
            </a:r>
            <a:r>
              <a:rPr lang="it-IT" b="1" dirty="0" smtClean="0"/>
              <a:t>. La valutazione</a:t>
            </a:r>
          </a:p>
        </p:txBody>
      </p:sp>
      <p:sp>
        <p:nvSpPr>
          <p:cNvPr id="6" name="Rettangolo 5"/>
          <p:cNvSpPr/>
          <p:nvPr/>
        </p:nvSpPr>
        <p:spPr>
          <a:xfrm>
            <a:off x="1181337" y="4962769"/>
            <a:ext cx="7787047" cy="1121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7" name="Processo 6"/>
          <p:cNvSpPr/>
          <p:nvPr/>
        </p:nvSpPr>
        <p:spPr>
          <a:xfrm>
            <a:off x="1194679" y="2930923"/>
            <a:ext cx="7783480" cy="1824023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it-IT" sz="1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247916" y="2717112"/>
            <a:ext cx="715988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600" b="1" dirty="0" smtClean="0"/>
          </a:p>
          <a:p>
            <a:r>
              <a:rPr lang="it-IT" sz="1600" dirty="0" smtClean="0"/>
              <a:t> L’</a:t>
            </a:r>
            <a:r>
              <a:rPr lang="it-IT" sz="1600" b="1" dirty="0" smtClean="0"/>
              <a:t>equivalenza</a:t>
            </a:r>
            <a:r>
              <a:rPr lang="it-IT" sz="1600" dirty="0" smtClean="0"/>
              <a:t> riguarda: </a:t>
            </a:r>
          </a:p>
          <a:p>
            <a:endParaRPr lang="it-IT" sz="1600" dirty="0" smtClean="0"/>
          </a:p>
          <a:p>
            <a:pPr>
              <a:buFont typeface="Arial"/>
              <a:buChar char="•"/>
            </a:pPr>
            <a:r>
              <a:rPr lang="it-IT" sz="1600" dirty="0" smtClean="0"/>
              <a:t> il riconoscimento da parte della scuola della </a:t>
            </a:r>
            <a:r>
              <a:rPr lang="it-IT" sz="1600" b="1" dirty="0" smtClean="0"/>
              <a:t>pari efficacia </a:t>
            </a:r>
            <a:r>
              <a:rPr lang="it-IT" sz="1600" dirty="0" smtClean="0"/>
              <a:t>di </a:t>
            </a:r>
            <a:r>
              <a:rPr lang="it-IT" sz="1600" b="1" dirty="0" smtClean="0"/>
              <a:t>ambienti e modalità di apprendimento diversi</a:t>
            </a:r>
            <a:r>
              <a:rPr lang="it-IT" sz="1600" dirty="0" smtClean="0"/>
              <a:t>;</a:t>
            </a:r>
          </a:p>
          <a:p>
            <a:endParaRPr lang="it-IT" sz="1600" dirty="0" smtClean="0"/>
          </a:p>
          <a:p>
            <a:pPr>
              <a:buFont typeface="Arial"/>
              <a:buChar char="•"/>
            </a:pPr>
            <a:r>
              <a:rPr lang="it-IT" sz="1600" dirty="0" smtClean="0"/>
              <a:t> </a:t>
            </a:r>
            <a:r>
              <a:rPr lang="it-IT" sz="1600" b="1" dirty="0" smtClean="0"/>
              <a:t>la validità di apprendimenti diversi</a:t>
            </a:r>
            <a:r>
              <a:rPr lang="it-IT" sz="1600" dirty="0" smtClean="0"/>
              <a:t>, rispetto a quelli   tipici dell’offerta formativa.</a:t>
            </a:r>
          </a:p>
          <a:p>
            <a:endParaRPr lang="it-IT" sz="1600" dirty="0" smtClean="0"/>
          </a:p>
          <a:p>
            <a:r>
              <a:rPr lang="it-IT" sz="1600" dirty="0" smtClean="0"/>
              <a:t> </a:t>
            </a:r>
          </a:p>
          <a:p>
            <a:pPr>
              <a:buFont typeface="Arial"/>
              <a:buChar char="•"/>
            </a:pPr>
            <a:endParaRPr lang="it-IT" dirty="0" smtClean="0"/>
          </a:p>
        </p:txBody>
      </p:sp>
      <p:sp>
        <p:nvSpPr>
          <p:cNvPr id="9" name="CasellaDiTesto 8"/>
          <p:cNvSpPr txBox="1"/>
          <p:nvPr/>
        </p:nvSpPr>
        <p:spPr>
          <a:xfrm>
            <a:off x="1353920" y="5119196"/>
            <a:ext cx="7643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La valutazione </a:t>
            </a:r>
            <a:r>
              <a:rPr lang="it-IT" sz="1600" b="1" dirty="0" err="1" smtClean="0"/>
              <a:t>sommativa</a:t>
            </a:r>
            <a:r>
              <a:rPr lang="it-IT" sz="1600" b="1" dirty="0" smtClean="0"/>
              <a:t> </a:t>
            </a:r>
            <a:r>
              <a:rPr lang="it-IT" sz="1600" dirty="0" smtClean="0"/>
              <a:t>si configura</a:t>
            </a:r>
            <a:r>
              <a:rPr lang="it-IT" sz="1600" b="1" dirty="0" smtClean="0"/>
              <a:t> </a:t>
            </a:r>
            <a:r>
              <a:rPr lang="it-IT" sz="1600" dirty="0" smtClean="0"/>
              <a:t>come </a:t>
            </a:r>
            <a:r>
              <a:rPr lang="it-IT" sz="1600" b="1" dirty="0" smtClean="0"/>
              <a:t>certificazione di apprendimenti “altri” </a:t>
            </a:r>
            <a:r>
              <a:rPr lang="it-IT" sz="1600" dirty="0" smtClean="0"/>
              <a:t>che si aggiunge alla tradizionale valutazione, per arricchire il portfolio dello studente</a:t>
            </a:r>
            <a:endParaRPr lang="it-IT" sz="16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182908" y="1880321"/>
            <a:ext cx="7781354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600" dirty="0" smtClean="0"/>
              <a:t>Attraverso l’ASL vengono perseguiti </a:t>
            </a:r>
            <a:r>
              <a:rPr lang="it-IT" sz="1600" b="1" dirty="0" smtClean="0"/>
              <a:t>contenuti e competenze diversi da quelli previsti dalla scuola, ma privilegiati in ambiente lavorativo</a:t>
            </a:r>
            <a:endParaRPr lang="it-IT" sz="16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847808" y="1388091"/>
            <a:ext cx="4202384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dirty="0" smtClean="0"/>
              <a:t>Tipologia b.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082265" y="274607"/>
            <a:ext cx="7965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50481" y="333415"/>
            <a:ext cx="8576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L’Alternanza scuola-lavoro come metodologia didattica</a:t>
            </a:r>
          </a:p>
          <a:p>
            <a:r>
              <a:rPr lang="it-IT" b="1" dirty="0" err="1" smtClean="0"/>
              <a:t>3</a:t>
            </a:r>
            <a:r>
              <a:rPr lang="it-IT" b="1" dirty="0" smtClean="0"/>
              <a:t>. La valutazione</a:t>
            </a:r>
          </a:p>
        </p:txBody>
      </p:sp>
      <p:sp>
        <p:nvSpPr>
          <p:cNvPr id="6" name="Rettangolo 5"/>
          <p:cNvSpPr/>
          <p:nvPr/>
        </p:nvSpPr>
        <p:spPr>
          <a:xfrm>
            <a:off x="1151803" y="5440914"/>
            <a:ext cx="7836099" cy="10762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400" b="1" dirty="0"/>
          </a:p>
        </p:txBody>
      </p:sp>
      <p:sp>
        <p:nvSpPr>
          <p:cNvPr id="7" name="Processo 6"/>
          <p:cNvSpPr/>
          <p:nvPr/>
        </p:nvSpPr>
        <p:spPr>
          <a:xfrm>
            <a:off x="1220715" y="2746647"/>
            <a:ext cx="7768049" cy="2510376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it-IT" sz="1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179005" y="2500530"/>
            <a:ext cx="7991333" cy="3077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600" b="1" dirty="0" smtClean="0"/>
          </a:p>
          <a:p>
            <a:pPr>
              <a:buFont typeface="Arial"/>
              <a:buChar char="•"/>
            </a:pPr>
            <a:r>
              <a:rPr lang="it-IT" sz="1600" dirty="0" smtClean="0"/>
              <a:t> L’</a:t>
            </a:r>
            <a:r>
              <a:rPr lang="it-IT" sz="1600" b="1" dirty="0" smtClean="0"/>
              <a:t>equivalenza</a:t>
            </a:r>
            <a:r>
              <a:rPr lang="it-IT" sz="1600" dirty="0" smtClean="0"/>
              <a:t> formativa riguarda:</a:t>
            </a:r>
          </a:p>
          <a:p>
            <a:endParaRPr lang="it-IT" sz="1600" dirty="0" smtClean="0"/>
          </a:p>
          <a:p>
            <a:pPr>
              <a:buFont typeface="Arial"/>
              <a:buChar char="•"/>
            </a:pPr>
            <a:r>
              <a:rPr lang="it-IT" sz="1600" dirty="0" smtClean="0"/>
              <a:t> il riconoscimento da parte della scuola della </a:t>
            </a:r>
            <a:r>
              <a:rPr lang="it-IT" sz="1600" b="1" dirty="0" smtClean="0"/>
              <a:t>pari efficacia </a:t>
            </a:r>
            <a:r>
              <a:rPr lang="it-IT" sz="1600" dirty="0" smtClean="0"/>
              <a:t>di </a:t>
            </a:r>
            <a:r>
              <a:rPr lang="it-IT" sz="1600" b="1" dirty="0" smtClean="0"/>
              <a:t>ambienti e modalità di apprendimento diversi</a:t>
            </a:r>
            <a:r>
              <a:rPr lang="it-IT" sz="1600" dirty="0" smtClean="0"/>
              <a:t>;</a:t>
            </a:r>
          </a:p>
          <a:p>
            <a:r>
              <a:rPr lang="it-IT" sz="1600" dirty="0" smtClean="0"/>
              <a:t> </a:t>
            </a:r>
          </a:p>
          <a:p>
            <a:pPr>
              <a:buFont typeface="Arial"/>
              <a:buChar char="•"/>
            </a:pPr>
            <a:r>
              <a:rPr lang="it-IT" sz="1600" dirty="0" smtClean="0"/>
              <a:t> la </a:t>
            </a:r>
            <a:r>
              <a:rPr lang="it-IT" sz="1600" b="1" dirty="0" smtClean="0"/>
              <a:t>validità di apprendimenti diversi</a:t>
            </a:r>
            <a:r>
              <a:rPr lang="it-IT" sz="1600" dirty="0" smtClean="0"/>
              <a:t>, rispetto a quelli   tipici dell’offerta formativa;</a:t>
            </a:r>
          </a:p>
          <a:p>
            <a:pPr>
              <a:buFont typeface="Arial"/>
              <a:buChar char="•"/>
            </a:pPr>
            <a:endParaRPr lang="it-IT" sz="1600" dirty="0" smtClean="0"/>
          </a:p>
          <a:p>
            <a:pPr>
              <a:buFont typeface="Arial"/>
              <a:buChar char="•"/>
            </a:pPr>
            <a:r>
              <a:rPr lang="it-IT" sz="1600" dirty="0" smtClean="0"/>
              <a:t> la necessità di tenere, quali punti di riferimento per la valutazione, i </a:t>
            </a:r>
            <a:r>
              <a:rPr lang="it-IT" sz="1600" b="1" dirty="0" smtClean="0"/>
              <a:t>miglioramenti rispetto alla situazione individuale. </a:t>
            </a:r>
          </a:p>
          <a:p>
            <a:pPr>
              <a:buFont typeface="Arial"/>
              <a:buChar char="•"/>
            </a:pPr>
            <a:endParaRPr lang="it-IT" dirty="0" smtClean="0"/>
          </a:p>
        </p:txBody>
      </p:sp>
      <p:sp>
        <p:nvSpPr>
          <p:cNvPr id="11" name="CasellaDiTesto 10"/>
          <p:cNvSpPr txBox="1"/>
          <p:nvPr/>
        </p:nvSpPr>
        <p:spPr>
          <a:xfrm>
            <a:off x="1202763" y="1664793"/>
            <a:ext cx="7781354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600" dirty="0" smtClean="0"/>
              <a:t>Il percorso dell’ASL è caratterizzato, accanto a standard formativi oggettivi, da una </a:t>
            </a:r>
            <a:r>
              <a:rPr lang="it-IT" sz="1600" b="1" dirty="0" smtClean="0"/>
              <a:t>focalizzazione sulla persona e sui suoi bisogni, anche in relazione al suo specifico stile di apprendimento</a:t>
            </a:r>
            <a:endParaRPr lang="it-IT" sz="16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847808" y="1094154"/>
            <a:ext cx="4202384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dirty="0" smtClean="0"/>
              <a:t>Tipologia c.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1162590" y="5581893"/>
            <a:ext cx="7754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Entrambe le realtà, scolastica e lavorativa sono chiamate a </a:t>
            </a:r>
            <a:r>
              <a:rPr lang="it-IT" sz="1600" b="1" dirty="0" smtClean="0"/>
              <a:t>modificare il loro approccio rispetto al progetto formativo</a:t>
            </a:r>
            <a:r>
              <a:rPr lang="it-IT" sz="1600" dirty="0" smtClean="0"/>
              <a:t>, nel riconoscimento della </a:t>
            </a:r>
            <a:r>
              <a:rPr lang="it-IT" sz="1600" b="1" dirty="0" smtClean="0"/>
              <a:t>centralità della persona </a:t>
            </a:r>
            <a:r>
              <a:rPr lang="it-IT" sz="1600" dirty="0" smtClean="0"/>
              <a:t>come vera risorsa.</a:t>
            </a:r>
            <a:endParaRPr lang="it-I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 flipH="1">
            <a:off x="423333" y="1201616"/>
            <a:ext cx="872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 flipH="1">
            <a:off x="497417" y="1647093"/>
            <a:ext cx="8896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 flipH="1">
            <a:off x="560913" y="1729154"/>
            <a:ext cx="8720665" cy="20913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it-IT" dirty="0" smtClean="0">
                <a:solidFill>
                  <a:srgbClr val="000000"/>
                </a:solidFill>
              </a:rPr>
              <a:t>In un’ottica formativa e dinamica possono risultare utili:</a:t>
            </a:r>
          </a:p>
          <a:p>
            <a:pPr algn="just">
              <a:lnSpc>
                <a:spcPct val="90000"/>
              </a:lnSpc>
            </a:pPr>
            <a:endParaRPr lang="it-IT" dirty="0" smtClean="0">
              <a:solidFill>
                <a:srgbClr val="000000"/>
              </a:solidFill>
            </a:endParaRPr>
          </a:p>
          <a:p>
            <a:pPr algn="just">
              <a:lnSpc>
                <a:spcPct val="90000"/>
              </a:lnSpc>
              <a:buFont typeface="Wingdings" charset="2"/>
              <a:buChar char="ü"/>
            </a:pPr>
            <a:r>
              <a:rPr lang="it-IT" dirty="0" smtClean="0">
                <a:solidFill>
                  <a:srgbClr val="000000"/>
                </a:solidFill>
              </a:rPr>
              <a:t> griglie di osservazione</a:t>
            </a:r>
          </a:p>
          <a:p>
            <a:pPr algn="just">
              <a:lnSpc>
                <a:spcPct val="90000"/>
              </a:lnSpc>
              <a:buFont typeface="Wingdings" charset="2"/>
              <a:buChar char="ü"/>
            </a:pPr>
            <a:r>
              <a:rPr lang="it-IT" dirty="0" smtClean="0">
                <a:solidFill>
                  <a:srgbClr val="000000"/>
                </a:solidFill>
              </a:rPr>
              <a:t> strumenti per la registrazione dei momenti di autovalutazione</a:t>
            </a:r>
          </a:p>
          <a:p>
            <a:pPr algn="just">
              <a:lnSpc>
                <a:spcPct val="90000"/>
              </a:lnSpc>
              <a:buFont typeface="Wingdings" charset="2"/>
              <a:buChar char="ü"/>
            </a:pPr>
            <a:r>
              <a:rPr lang="it-IT" dirty="0" smtClean="0">
                <a:solidFill>
                  <a:srgbClr val="000000"/>
                </a:solidFill>
              </a:rPr>
              <a:t> diari di bordo o autobiografie di apprendimento</a:t>
            </a:r>
          </a:p>
          <a:p>
            <a:pPr algn="just">
              <a:lnSpc>
                <a:spcPct val="90000"/>
              </a:lnSpc>
            </a:pPr>
            <a:endParaRPr lang="it-IT" dirty="0" smtClean="0">
              <a:solidFill>
                <a:srgbClr val="000000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it-IT" dirty="0" smtClean="0">
                <a:solidFill>
                  <a:srgbClr val="000000"/>
                </a:solidFill>
              </a:rPr>
              <a:t>grazie ai quali si tenga traccia del percorso nei vari segmenti</a:t>
            </a:r>
          </a:p>
          <a:p>
            <a:pPr algn="just">
              <a:lnSpc>
                <a:spcPct val="90000"/>
              </a:lnSpc>
              <a:buFont typeface="Wingdings" charset="2"/>
              <a:buChar char="ü"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 rot="10800000" flipH="1" flipV="1">
            <a:off x="603250" y="351693"/>
            <a:ext cx="838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L’Alternanza scuola-lavoro come metodologia didattica</a:t>
            </a:r>
          </a:p>
          <a:p>
            <a:r>
              <a:rPr lang="it-IT" b="1" dirty="0" err="1" smtClean="0"/>
              <a:t>3</a:t>
            </a:r>
            <a:r>
              <a:rPr lang="it-IT" b="1" dirty="0" smtClean="0"/>
              <a:t>. La valutazione delle competenze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2741083" y="1103923"/>
            <a:ext cx="4815417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dirty="0" smtClean="0"/>
              <a:t>Valutazione formativa: gli strumenti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65667" y="4376615"/>
            <a:ext cx="89746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Gli strumenti dovrebbero essere costruiti tramite l’individuazione di </a:t>
            </a:r>
            <a:r>
              <a:rPr lang="it-IT" b="1" dirty="0" smtClean="0"/>
              <a:t>indicatori e descrittori </a:t>
            </a:r>
            <a:r>
              <a:rPr lang="it-IT" dirty="0" smtClean="0"/>
              <a:t>con cui si possa cogliere la padronanza delle regole di selezione-combinazione dei contenuti, di atteggiamenti e di comportamenti adatti ad affrontare e a risolvere situazioni reali, attraverso un approccio attento alla dimensione </a:t>
            </a:r>
            <a:r>
              <a:rPr lang="it-IT" dirty="0" err="1" smtClean="0"/>
              <a:t>quali-quantitativa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 rot="10800000" flipV="1">
            <a:off x="714014" y="1181353"/>
            <a:ext cx="8666904" cy="850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/>
              <a:t>Organizzazione della scuola nella realizzazione del percorso di alternanza</a:t>
            </a:r>
            <a:endParaRPr lang="it-IT" sz="2400" dirty="0"/>
          </a:p>
        </p:txBody>
      </p:sp>
      <p:cxnSp>
        <p:nvCxnSpPr>
          <p:cNvPr id="8" name="Connettore 2 7"/>
          <p:cNvCxnSpPr/>
          <p:nvPr/>
        </p:nvCxnSpPr>
        <p:spPr>
          <a:xfrm rot="16200000" flipH="1">
            <a:off x="5745074" y="1409997"/>
            <a:ext cx="1204358" cy="28449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 rot="10800000" flipV="1">
            <a:off x="1241219" y="2229683"/>
            <a:ext cx="3683574" cy="12149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rot="5400000">
            <a:off x="4282185" y="2911436"/>
            <a:ext cx="1284357" cy="8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ttangolo 12"/>
          <p:cNvSpPr/>
          <p:nvPr/>
        </p:nvSpPr>
        <p:spPr>
          <a:xfrm>
            <a:off x="2476500" y="1601083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it-IT" dirty="0" smtClean="0"/>
              <a:t>	</a:t>
            </a:r>
          </a:p>
          <a:p>
            <a:pPr marL="342900" indent="-342900">
              <a:buFont typeface="+mj-ea"/>
              <a:buAutoNum type="circleNumDbPlain"/>
            </a:pPr>
            <a:endParaRPr lang="it-IT" dirty="0" smtClean="0"/>
          </a:p>
        </p:txBody>
      </p:sp>
      <p:sp>
        <p:nvSpPr>
          <p:cNvPr id="14" name="Rettangolo 13"/>
          <p:cNvSpPr/>
          <p:nvPr/>
        </p:nvSpPr>
        <p:spPr>
          <a:xfrm flipH="1">
            <a:off x="3375779" y="3480254"/>
            <a:ext cx="2968137" cy="15818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 smtClean="0"/>
          </a:p>
          <a:p>
            <a:pPr algn="ctr"/>
            <a:r>
              <a:rPr lang="it-IT" dirty="0" err="1" smtClean="0"/>
              <a:t>2</a:t>
            </a:r>
            <a:r>
              <a:rPr lang="it-IT" dirty="0" smtClean="0"/>
              <a:t>.</a:t>
            </a:r>
          </a:p>
          <a:p>
            <a:pPr algn="ctr"/>
            <a:r>
              <a:rPr lang="it-IT" dirty="0" smtClean="0"/>
              <a:t>Il ruolo del consiglio di classe e del docente tutor</a:t>
            </a:r>
          </a:p>
          <a:p>
            <a:pPr algn="ctr"/>
            <a:endParaRPr lang="it-IT" dirty="0"/>
          </a:p>
        </p:txBody>
      </p:sp>
      <p:sp>
        <p:nvSpPr>
          <p:cNvPr id="15" name="Rettangolo 14"/>
          <p:cNvSpPr/>
          <p:nvPr/>
        </p:nvSpPr>
        <p:spPr>
          <a:xfrm>
            <a:off x="6963826" y="3490256"/>
            <a:ext cx="2323156" cy="287020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err="1" smtClean="0"/>
              <a:t>3</a:t>
            </a:r>
            <a:r>
              <a:rPr lang="it-IT" sz="1600" dirty="0" smtClean="0"/>
              <a:t>.</a:t>
            </a:r>
          </a:p>
          <a:p>
            <a:pPr algn="ctr"/>
            <a:r>
              <a:rPr lang="it-IT" sz="1600" dirty="0" smtClean="0"/>
              <a:t>La valutazione del percorso di alternanza dello studente e il suo inserimento nella valutazione complessiva al termine dell’anno scolastico</a:t>
            </a:r>
          </a:p>
          <a:p>
            <a:pPr algn="ctr"/>
            <a:endParaRPr lang="it-IT" sz="1600" dirty="0"/>
          </a:p>
        </p:txBody>
      </p:sp>
      <p:sp>
        <p:nvSpPr>
          <p:cNvPr id="26" name="Rettangolo 25"/>
          <p:cNvSpPr/>
          <p:nvPr/>
        </p:nvSpPr>
        <p:spPr>
          <a:xfrm>
            <a:off x="756707" y="3490255"/>
            <a:ext cx="2216549" cy="28546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1</a:t>
            </a:r>
            <a:r>
              <a:rPr lang="it-IT" dirty="0" smtClean="0"/>
              <a:t>. </a:t>
            </a:r>
          </a:p>
          <a:p>
            <a:pPr algn="ctr"/>
            <a:r>
              <a:rPr lang="it-IT" dirty="0" smtClean="0"/>
              <a:t>Ruoli, funzioni e responsabilità dell’istituzione scolastica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704187" y="450033"/>
            <a:ext cx="7387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L’Alternanza Scuola Lavoro come metodologia didattica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 flipH="1">
            <a:off x="486833" y="1719385"/>
            <a:ext cx="872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 flipH="1">
            <a:off x="486834" y="1875693"/>
            <a:ext cx="8896349" cy="258532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 smtClean="0"/>
              <a:t>Va ricercato un “</a:t>
            </a:r>
            <a:r>
              <a:rPr lang="it-IT" b="1" dirty="0" smtClean="0"/>
              <a:t>oggetto</a:t>
            </a:r>
            <a:r>
              <a:rPr lang="it-IT" dirty="0" smtClean="0"/>
              <a:t>” che consenta di valutare le competenze attraverso una molteplicità di punti di vista, grazie al quali si possano rilevare:</a:t>
            </a:r>
          </a:p>
          <a:p>
            <a:pPr>
              <a:buFont typeface="Wingdings" charset="2"/>
              <a:buChar char="ü"/>
            </a:pPr>
            <a:r>
              <a:rPr lang="it-IT" dirty="0" smtClean="0"/>
              <a:t> l’assunzione di un ruolo attivo, autonomo e responsabile da parte dello studente </a:t>
            </a:r>
          </a:p>
          <a:p>
            <a:pPr>
              <a:buFont typeface="Wingdings" charset="2"/>
              <a:buChar char="ü"/>
            </a:pPr>
            <a:r>
              <a:rPr lang="it-IT" dirty="0" smtClean="0"/>
              <a:t> risultati osservabili delle prestazioni,  a partire dagli esiti non previsti</a:t>
            </a:r>
          </a:p>
          <a:p>
            <a:r>
              <a:rPr lang="it-IT" dirty="0" smtClean="0"/>
              <a:t> </a:t>
            </a:r>
          </a:p>
          <a:p>
            <a:r>
              <a:rPr lang="it-IT" dirty="0" smtClean="0"/>
              <a:t>Particolarmente adatto  il </a:t>
            </a:r>
            <a:r>
              <a:rPr lang="it-IT" b="1" dirty="0" smtClean="0"/>
              <a:t>Progetto</a:t>
            </a:r>
            <a:r>
              <a:rPr lang="it-IT" dirty="0" smtClean="0"/>
              <a:t> che ogni studente sviluppa, realizza  e  valuta durante il proprio personale percorso di Alternanza scuola-lavoro</a:t>
            </a:r>
          </a:p>
        </p:txBody>
      </p:sp>
      <p:sp>
        <p:nvSpPr>
          <p:cNvPr id="5" name="CasellaDiTesto 4"/>
          <p:cNvSpPr txBox="1"/>
          <p:nvPr/>
        </p:nvSpPr>
        <p:spPr>
          <a:xfrm flipH="1">
            <a:off x="2857497" y="1084386"/>
            <a:ext cx="3725336" cy="3462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it-IT" dirty="0" smtClean="0">
                <a:solidFill>
                  <a:srgbClr val="000000"/>
                </a:solidFill>
              </a:rPr>
              <a:t>La valutazione complessiva</a:t>
            </a: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 rot="10800000" flipH="1" flipV="1">
            <a:off x="603250" y="351693"/>
            <a:ext cx="838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L’Alternanza scuola-lavoro come metodologia didattica</a:t>
            </a:r>
          </a:p>
          <a:p>
            <a:r>
              <a:rPr lang="it-IT" b="1" dirty="0" err="1" smtClean="0"/>
              <a:t>3</a:t>
            </a:r>
            <a:r>
              <a:rPr lang="it-IT" b="1" dirty="0" smtClean="0"/>
              <a:t>. La valutazione delle competenze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650018" y="5370394"/>
            <a:ext cx="8731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La valutazione dell’ASL: da problema               ad opportunità</a:t>
            </a:r>
            <a:r>
              <a:rPr lang="it-IT" dirty="0" smtClean="0"/>
              <a:t> di riflessione su strumenti e modalità di valutazione delle competenze nel percorso scolastico.</a:t>
            </a:r>
            <a:endParaRPr lang="it-IT" dirty="0"/>
          </a:p>
        </p:txBody>
      </p:sp>
      <p:sp>
        <p:nvSpPr>
          <p:cNvPr id="7" name="Freccia destra 6"/>
          <p:cNvSpPr/>
          <p:nvPr/>
        </p:nvSpPr>
        <p:spPr>
          <a:xfrm>
            <a:off x="5539862" y="5320388"/>
            <a:ext cx="978408" cy="484632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/>
              <a:t>      </a:t>
            </a:r>
            <a:endParaRPr lang="it-IT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298" y="236272"/>
            <a:ext cx="8003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L’Alternanza scuola-lavoro come metodologia didattica</a:t>
            </a:r>
          </a:p>
          <a:p>
            <a:r>
              <a:rPr lang="it-IT" b="1" dirty="0" err="1" smtClean="0"/>
              <a:t>1</a:t>
            </a:r>
            <a:r>
              <a:rPr lang="it-IT" b="1" dirty="0" smtClean="0"/>
              <a:t>. Ruoli dell’istituzione scolastica</a:t>
            </a:r>
            <a:endParaRPr lang="it-IT" b="1" dirty="0"/>
          </a:p>
        </p:txBody>
      </p:sp>
      <p:sp>
        <p:nvSpPr>
          <p:cNvPr id="9" name="KMATable0TextBox2"/>
          <p:cNvSpPr>
            <a:spLocks noChangeArrowheads="1"/>
          </p:cNvSpPr>
          <p:nvPr/>
        </p:nvSpPr>
        <p:spPr bwMode="gray">
          <a:xfrm>
            <a:off x="165095" y="1255805"/>
            <a:ext cx="2889254" cy="3683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lIns="97719" tIns="48859" rIns="97719" bIns="48859" anchor="ctr"/>
          <a:lstStyle/>
          <a:p>
            <a:pPr algn="ctr" defTabSz="977900">
              <a:lnSpc>
                <a:spcPct val="90000"/>
              </a:lnSpc>
              <a:defRPr/>
            </a:pPr>
            <a:r>
              <a:rPr lang="it-IT" sz="1400" b="1" dirty="0" smtClean="0">
                <a:latin typeface="+mj-lt"/>
              </a:rPr>
              <a:t>La tradizionale concezione di “conoscenza”</a:t>
            </a:r>
            <a:endParaRPr lang="it-IT" sz="1400" b="1" dirty="0">
              <a:latin typeface="+mj-lt"/>
            </a:endParaRPr>
          </a:p>
        </p:txBody>
      </p:sp>
      <p:sp>
        <p:nvSpPr>
          <p:cNvPr id="10" name="Line 66"/>
          <p:cNvSpPr>
            <a:spLocks noChangeShapeType="1"/>
          </p:cNvSpPr>
          <p:nvPr/>
        </p:nvSpPr>
        <p:spPr bwMode="auto">
          <a:xfrm>
            <a:off x="451896" y="1698335"/>
            <a:ext cx="224866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lIns="46800" tIns="46800" rIns="46800" bIns="46800" anchor="ctr"/>
          <a:lstStyle/>
          <a:p>
            <a:pPr>
              <a:defRPr/>
            </a:pPr>
            <a:endParaRPr lang="it-IT">
              <a:latin typeface="+mj-lt"/>
            </a:endParaRPr>
          </a:p>
        </p:txBody>
      </p:sp>
      <p:sp>
        <p:nvSpPr>
          <p:cNvPr id="11" name="KMATable0TextBox2"/>
          <p:cNvSpPr>
            <a:spLocks noChangeArrowheads="1"/>
          </p:cNvSpPr>
          <p:nvPr/>
        </p:nvSpPr>
        <p:spPr bwMode="gray">
          <a:xfrm>
            <a:off x="2948213" y="1255805"/>
            <a:ext cx="2417537" cy="3683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lIns="97719" tIns="48859" rIns="97719" bIns="48859" anchor="ctr"/>
          <a:lstStyle/>
          <a:p>
            <a:pPr algn="ctr" defTabSz="977900">
              <a:lnSpc>
                <a:spcPct val="90000"/>
              </a:lnSpc>
              <a:defRPr/>
            </a:pPr>
            <a:r>
              <a:rPr lang="it-IT" sz="1400" b="1" smtClean="0">
                <a:latin typeface="+mj-lt"/>
              </a:rPr>
              <a:t>Il dibattito di Lisbona</a:t>
            </a:r>
            <a:endParaRPr lang="it-IT" sz="1400" b="1" dirty="0">
              <a:latin typeface="+mj-lt"/>
            </a:endParaRPr>
          </a:p>
        </p:txBody>
      </p:sp>
      <p:sp>
        <p:nvSpPr>
          <p:cNvPr id="12" name="Line 66"/>
          <p:cNvSpPr>
            <a:spLocks noChangeShapeType="1"/>
          </p:cNvSpPr>
          <p:nvPr/>
        </p:nvSpPr>
        <p:spPr bwMode="auto">
          <a:xfrm>
            <a:off x="2960005" y="1698335"/>
            <a:ext cx="245291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lIns="46800" tIns="46800" rIns="46800" bIns="46800" anchor="ctr"/>
          <a:lstStyle/>
          <a:p>
            <a:pPr>
              <a:defRPr/>
            </a:pPr>
            <a:endParaRPr lang="it-IT">
              <a:latin typeface="+mj-lt"/>
            </a:endParaRPr>
          </a:p>
        </p:txBody>
      </p:sp>
      <p:sp>
        <p:nvSpPr>
          <p:cNvPr id="14" name="KMATable0TextBox2"/>
          <p:cNvSpPr>
            <a:spLocks noChangeArrowheads="1"/>
          </p:cNvSpPr>
          <p:nvPr/>
        </p:nvSpPr>
        <p:spPr bwMode="gray">
          <a:xfrm>
            <a:off x="5766707" y="1234034"/>
            <a:ext cx="3608615" cy="3683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lIns="97719" tIns="48859" rIns="97719" bIns="48859" anchor="ctr"/>
          <a:lstStyle/>
          <a:p>
            <a:pPr algn="ctr" defTabSz="977900">
              <a:lnSpc>
                <a:spcPct val="90000"/>
              </a:lnSpc>
              <a:defRPr/>
            </a:pPr>
            <a:r>
              <a:rPr lang="it-IT" sz="1400" b="1" smtClean="0">
                <a:latin typeface="+mj-lt"/>
              </a:rPr>
              <a:t>La conoscenza “filo rosso” della vita</a:t>
            </a:r>
            <a:endParaRPr lang="it-IT" sz="1400" b="1" dirty="0">
              <a:latin typeface="+mj-lt"/>
            </a:endParaRPr>
          </a:p>
        </p:txBody>
      </p:sp>
      <p:sp>
        <p:nvSpPr>
          <p:cNvPr id="15" name="Line 66"/>
          <p:cNvSpPr>
            <a:spLocks noChangeShapeType="1"/>
          </p:cNvSpPr>
          <p:nvPr/>
        </p:nvSpPr>
        <p:spPr bwMode="auto">
          <a:xfrm>
            <a:off x="5700716" y="1698335"/>
            <a:ext cx="372177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lIns="46800" tIns="46800" rIns="46800" bIns="46800" anchor="ctr"/>
          <a:lstStyle/>
          <a:p>
            <a:pPr>
              <a:defRPr/>
            </a:pPr>
            <a:endParaRPr lang="it-IT">
              <a:latin typeface="+mj-lt"/>
            </a:endParaRPr>
          </a:p>
        </p:txBody>
      </p:sp>
      <p:sp>
        <p:nvSpPr>
          <p:cNvPr id="17" name="Source"/>
          <p:cNvSpPr>
            <a:spLocks noGrp="1"/>
          </p:cNvSpPr>
          <p:nvPr/>
        </p:nvSpPr>
        <p:spPr bwMode="auto">
          <a:xfrm>
            <a:off x="412750" y="1850580"/>
            <a:ext cx="2452915" cy="4550230"/>
          </a:xfrm>
          <a:prstGeom prst="homePlate">
            <a:avLst>
              <a:gd name="adj" fmla="val 8757"/>
            </a:avLst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07999" tIns="0" rIns="107999" bIns="0" numCol="1" anchor="ctr" anchorCtr="0" compatLnSpc="1">
            <a:prstTxWarp prst="textNoShape">
              <a:avLst/>
            </a:prstTxWarp>
            <a:noAutofit/>
          </a:bodyPr>
          <a:lstStyle>
            <a:lvl1pPr marL="173038" indent="-173038" algn="l" defTabSz="981075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Verdana" pitchFamily="34" charset="0"/>
              <a:buChar char="•"/>
              <a:defRPr sz="14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47675" indent="-119063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-"/>
              <a:defRPr sz="1200">
                <a:solidFill>
                  <a:schemeClr val="tx1"/>
                </a:solidFill>
                <a:latin typeface="Verdana" pitchFamily="34" charset="0"/>
              </a:defRPr>
            </a:lvl2pPr>
            <a:lvl3pPr marL="812800" indent="-200025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arlett" pitchFamily="2" charset="2"/>
              <a:buChar char="8"/>
              <a:defRPr sz="1200">
                <a:solidFill>
                  <a:schemeClr val="tx1"/>
                </a:solidFill>
                <a:latin typeface="Verdana" pitchFamily="34" charset="0"/>
              </a:defRPr>
            </a:lvl3pPr>
            <a:lvl4pPr marL="971550" indent="-206375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-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1574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5pPr>
            <a:lvl6pPr marL="26146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6pPr>
            <a:lvl7pPr marL="30718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7pPr>
            <a:lvl8pPr marL="35290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8pPr>
            <a:lvl9pPr marL="39862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>
                <a:srgbClr val="000000"/>
              </a:buClr>
            </a:pPr>
            <a:r>
              <a:rPr lang="it-IT" dirty="0" smtClean="0">
                <a:solidFill>
                  <a:srgbClr val="000000"/>
                </a:solidFill>
                <a:latin typeface="+mn-lt"/>
              </a:rPr>
              <a:t>La concezione di </a:t>
            </a:r>
            <a:r>
              <a:rPr lang="it-IT" b="1" dirty="0" smtClean="0">
                <a:solidFill>
                  <a:srgbClr val="000000"/>
                </a:solidFill>
                <a:latin typeface="+mn-lt"/>
              </a:rPr>
              <a:t>conoscenza</a:t>
            </a:r>
            <a:r>
              <a:rPr lang="it-IT" dirty="0" smtClean="0">
                <a:solidFill>
                  <a:srgbClr val="000000"/>
                </a:solidFill>
                <a:latin typeface="+mn-lt"/>
              </a:rPr>
              <a:t> è stata </a:t>
            </a:r>
            <a:r>
              <a:rPr lang="it-IT" b="1" dirty="0" smtClean="0">
                <a:solidFill>
                  <a:srgbClr val="000000"/>
                </a:solidFill>
                <a:latin typeface="+mn-lt"/>
              </a:rPr>
              <a:t>a lungo considerata</a:t>
            </a:r>
            <a:r>
              <a:rPr lang="it-IT" dirty="0" smtClean="0">
                <a:solidFill>
                  <a:srgbClr val="000000"/>
                </a:solidFill>
                <a:latin typeface="+mn-lt"/>
              </a:rPr>
              <a:t>:</a:t>
            </a:r>
          </a:p>
          <a:p>
            <a:pPr lvl="1">
              <a:buClr>
                <a:srgbClr val="000000"/>
              </a:buClr>
            </a:pPr>
            <a:r>
              <a:rPr lang="it-IT" sz="1400" dirty="0" smtClean="0">
                <a:solidFill>
                  <a:srgbClr val="000000"/>
                </a:solidFill>
                <a:latin typeface="+mn-lt"/>
              </a:rPr>
              <a:t>attività</a:t>
            </a:r>
            <a:r>
              <a:rPr lang="it-IT" sz="1400" b="1" dirty="0" smtClean="0">
                <a:solidFill>
                  <a:srgbClr val="000000"/>
                </a:solidFill>
                <a:latin typeface="+mn-lt"/>
              </a:rPr>
              <a:t> della prima età </a:t>
            </a:r>
            <a:r>
              <a:rPr lang="it-IT" sz="1400" dirty="0" smtClean="0">
                <a:solidFill>
                  <a:srgbClr val="000000"/>
                </a:solidFill>
                <a:latin typeface="+mn-lt"/>
              </a:rPr>
              <a:t>di vita</a:t>
            </a:r>
          </a:p>
          <a:p>
            <a:pPr lvl="1">
              <a:buClr>
                <a:srgbClr val="000000"/>
              </a:buClr>
            </a:pPr>
            <a:r>
              <a:rPr lang="it-IT" sz="1400" dirty="0" smtClean="0">
                <a:solidFill>
                  <a:srgbClr val="000000"/>
                </a:solidFill>
                <a:latin typeface="+mn-lt"/>
              </a:rPr>
              <a:t>acquisita</a:t>
            </a:r>
            <a:r>
              <a:rPr lang="it-IT" sz="1400" b="1" dirty="0" smtClean="0">
                <a:solidFill>
                  <a:srgbClr val="000000"/>
                </a:solidFill>
                <a:latin typeface="+mn-lt"/>
              </a:rPr>
              <a:t> una volta per sempre</a:t>
            </a:r>
          </a:p>
          <a:p>
            <a:pPr lvl="1">
              <a:buClr>
                <a:srgbClr val="000000"/>
              </a:buClr>
            </a:pPr>
            <a:r>
              <a:rPr lang="it-IT" sz="1400" dirty="0" smtClean="0">
                <a:solidFill>
                  <a:srgbClr val="000000"/>
                </a:solidFill>
                <a:latin typeface="+mn-lt"/>
              </a:rPr>
              <a:t>appresa </a:t>
            </a:r>
            <a:r>
              <a:rPr lang="it-IT" sz="1400" b="1" dirty="0" smtClean="0">
                <a:solidFill>
                  <a:srgbClr val="000000"/>
                </a:solidFill>
                <a:latin typeface="+mn-lt"/>
              </a:rPr>
              <a:t>in ambienti istituzionali </a:t>
            </a:r>
            <a:r>
              <a:rPr lang="it-IT" sz="1400" dirty="0" smtClean="0">
                <a:solidFill>
                  <a:srgbClr val="000000"/>
                </a:solidFill>
                <a:latin typeface="+mn-lt"/>
              </a:rPr>
              <a:t>separati dal mondo</a:t>
            </a:r>
          </a:p>
        </p:txBody>
      </p:sp>
      <p:sp>
        <p:nvSpPr>
          <p:cNvPr id="18" name="Source"/>
          <p:cNvSpPr>
            <a:spLocks noGrp="1"/>
          </p:cNvSpPr>
          <p:nvPr/>
        </p:nvSpPr>
        <p:spPr bwMode="auto">
          <a:xfrm>
            <a:off x="5648780" y="1850580"/>
            <a:ext cx="3903436" cy="4550230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07999" tIns="0" rIns="107999" bIns="0" numCol="1" anchor="ctr" anchorCtr="0" compatLnSpc="1">
            <a:prstTxWarp prst="textNoShape">
              <a:avLst/>
            </a:prstTxWarp>
            <a:noAutofit/>
          </a:bodyPr>
          <a:lstStyle>
            <a:lvl1pPr marL="173038" indent="-173038" algn="l" defTabSz="981075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Verdana" pitchFamily="34" charset="0"/>
              <a:buChar char="•"/>
              <a:defRPr sz="14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47675" indent="-119063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-"/>
              <a:defRPr sz="1200">
                <a:solidFill>
                  <a:schemeClr val="tx1"/>
                </a:solidFill>
                <a:latin typeface="Verdana" pitchFamily="34" charset="0"/>
              </a:defRPr>
            </a:lvl2pPr>
            <a:lvl3pPr marL="812800" indent="-200025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arlett" pitchFamily="2" charset="2"/>
              <a:buChar char="8"/>
              <a:defRPr sz="1200">
                <a:solidFill>
                  <a:schemeClr val="tx1"/>
                </a:solidFill>
                <a:latin typeface="Verdana" pitchFamily="34" charset="0"/>
              </a:defRPr>
            </a:lvl3pPr>
            <a:lvl4pPr marL="971550" indent="-206375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-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1574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5pPr>
            <a:lvl6pPr marL="26146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6pPr>
            <a:lvl7pPr marL="30718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7pPr>
            <a:lvl8pPr marL="35290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8pPr>
            <a:lvl9pPr marL="39862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9pPr>
          </a:lstStyle>
          <a:p>
            <a:pPr lvl="2"/>
            <a:endParaRPr lang="en-US" sz="1400" dirty="0">
              <a:latin typeface="+mn-lt"/>
            </a:endParaRPr>
          </a:p>
        </p:txBody>
      </p:sp>
      <p:sp>
        <p:nvSpPr>
          <p:cNvPr id="20" name="Source"/>
          <p:cNvSpPr>
            <a:spLocks noGrp="1"/>
          </p:cNvSpPr>
          <p:nvPr/>
        </p:nvSpPr>
        <p:spPr bwMode="auto">
          <a:xfrm>
            <a:off x="5754913" y="2150908"/>
            <a:ext cx="3773715" cy="1040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19" rIns="91439" bIns="45719" numCol="1" anchor="t" anchorCtr="0" compatLnSpc="1">
            <a:prstTxWarp prst="textNoShape">
              <a:avLst/>
            </a:prstTxWarp>
            <a:spAutoFit/>
          </a:bodyPr>
          <a:lstStyle>
            <a:lvl1pPr marL="173038" indent="-173038" algn="l" defTabSz="981075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Verdana" pitchFamily="34" charset="0"/>
              <a:buChar char="•"/>
              <a:defRPr sz="14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47675" indent="-119063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-"/>
              <a:defRPr sz="1200">
                <a:solidFill>
                  <a:schemeClr val="tx1"/>
                </a:solidFill>
                <a:latin typeface="Verdana" pitchFamily="34" charset="0"/>
              </a:defRPr>
            </a:lvl2pPr>
            <a:lvl3pPr marL="812800" indent="-200025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arlett" pitchFamily="2" charset="2"/>
              <a:buChar char="8"/>
              <a:defRPr sz="1200">
                <a:solidFill>
                  <a:schemeClr val="tx1"/>
                </a:solidFill>
                <a:latin typeface="Verdana" pitchFamily="34" charset="0"/>
              </a:defRPr>
            </a:lvl3pPr>
            <a:lvl4pPr marL="971550" indent="-206375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-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1574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5pPr>
            <a:lvl6pPr marL="26146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6pPr>
            <a:lvl7pPr marL="30718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7pPr>
            <a:lvl8pPr marL="35290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8pPr>
            <a:lvl9pPr marL="39862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>
                <a:srgbClr val="000000"/>
              </a:buClr>
            </a:pPr>
            <a:r>
              <a:rPr lang="it-IT" smtClean="0">
                <a:solidFill>
                  <a:srgbClr val="000000"/>
                </a:solidFill>
                <a:latin typeface="+mn-lt"/>
              </a:rPr>
              <a:t>La conoscenza è oggi considerata </a:t>
            </a:r>
            <a:r>
              <a:rPr lang="it-IT" b="1" smtClean="0">
                <a:solidFill>
                  <a:srgbClr val="000000"/>
                </a:solidFill>
                <a:latin typeface="+mn-lt"/>
              </a:rPr>
              <a:t>“filo rosso” </a:t>
            </a:r>
            <a:r>
              <a:rPr lang="it-IT" smtClean="0">
                <a:solidFill>
                  <a:srgbClr val="000000"/>
                </a:solidFill>
                <a:latin typeface="+mn-lt"/>
              </a:rPr>
              <a:t>del percorso di vita</a:t>
            </a:r>
          </a:p>
          <a:p>
            <a:pPr>
              <a:buClr>
                <a:srgbClr val="000000"/>
              </a:buClr>
            </a:pPr>
            <a:r>
              <a:rPr lang="it-IT" smtClean="0">
                <a:solidFill>
                  <a:srgbClr val="000000"/>
                </a:solidFill>
                <a:latin typeface="+mn-lt"/>
              </a:rPr>
              <a:t>Gli </a:t>
            </a:r>
            <a:r>
              <a:rPr lang="it-IT" b="1" smtClean="0">
                <a:solidFill>
                  <a:srgbClr val="000000"/>
                </a:solidFill>
                <a:latin typeface="+mn-lt"/>
              </a:rPr>
              <a:t>spazi</a:t>
            </a:r>
            <a:r>
              <a:rPr lang="it-IT" smtClean="0">
                <a:solidFill>
                  <a:srgbClr val="000000"/>
                </a:solidFill>
                <a:latin typeface="+mn-lt"/>
              </a:rPr>
              <a:t> dedicati </a:t>
            </a:r>
            <a:r>
              <a:rPr lang="it-IT" b="1" smtClean="0">
                <a:solidFill>
                  <a:srgbClr val="000000"/>
                </a:solidFill>
                <a:latin typeface="+mn-lt"/>
              </a:rPr>
              <a:t>all’istruzione</a:t>
            </a:r>
            <a:r>
              <a:rPr lang="it-IT" smtClean="0">
                <a:solidFill>
                  <a:srgbClr val="000000"/>
                </a:solidFill>
                <a:latin typeface="+mn-lt"/>
              </a:rPr>
              <a:t> e alla formazione </a:t>
            </a:r>
            <a:r>
              <a:rPr lang="it-IT" b="1" smtClean="0">
                <a:solidFill>
                  <a:srgbClr val="000000"/>
                </a:solidFill>
                <a:latin typeface="+mn-lt"/>
              </a:rPr>
              <a:t>si dilatano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837457" y="3461663"/>
            <a:ext cx="1132118" cy="1045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smtClean="0"/>
              <a:t>Lifelong learning</a:t>
            </a:r>
            <a:endParaRPr lang="it-IT" sz="1200" b="1"/>
          </a:p>
        </p:txBody>
      </p:sp>
      <p:sp>
        <p:nvSpPr>
          <p:cNvPr id="22" name="Rectangle 21"/>
          <p:cNvSpPr/>
          <p:nvPr/>
        </p:nvSpPr>
        <p:spPr>
          <a:xfrm>
            <a:off x="5837457" y="4735290"/>
            <a:ext cx="1101242" cy="1045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smtClean="0"/>
              <a:t>Lifewide learning</a:t>
            </a:r>
            <a:endParaRPr lang="it-IT" sz="1200" b="1"/>
          </a:p>
        </p:txBody>
      </p:sp>
      <p:sp>
        <p:nvSpPr>
          <p:cNvPr id="23" name="Source"/>
          <p:cNvSpPr>
            <a:spLocks noGrp="1"/>
          </p:cNvSpPr>
          <p:nvPr/>
        </p:nvSpPr>
        <p:spPr bwMode="auto">
          <a:xfrm>
            <a:off x="6957778" y="3446304"/>
            <a:ext cx="2724152" cy="824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19" rIns="91439" bIns="45719" numCol="1" anchor="t" anchorCtr="0" compatLnSpc="1">
            <a:prstTxWarp prst="textNoShape">
              <a:avLst/>
            </a:prstTxWarp>
            <a:spAutoFit/>
          </a:bodyPr>
          <a:lstStyle>
            <a:lvl1pPr marL="173038" indent="-173038" algn="l" defTabSz="981075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Verdana" pitchFamily="34" charset="0"/>
              <a:buChar char="•"/>
              <a:defRPr sz="14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47675" indent="-119063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-"/>
              <a:defRPr sz="1200">
                <a:solidFill>
                  <a:schemeClr val="tx1"/>
                </a:solidFill>
                <a:latin typeface="Verdana" pitchFamily="34" charset="0"/>
              </a:defRPr>
            </a:lvl2pPr>
            <a:lvl3pPr marL="812800" indent="-200025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arlett" pitchFamily="2" charset="2"/>
              <a:buChar char="8"/>
              <a:defRPr sz="1200">
                <a:solidFill>
                  <a:schemeClr val="tx1"/>
                </a:solidFill>
                <a:latin typeface="Verdana" pitchFamily="34" charset="0"/>
              </a:defRPr>
            </a:lvl3pPr>
            <a:lvl4pPr marL="971550" indent="-206375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-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1574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5pPr>
            <a:lvl6pPr marL="26146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6pPr>
            <a:lvl7pPr marL="30718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7pPr>
            <a:lvl8pPr marL="35290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8pPr>
            <a:lvl9pPr marL="39862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>
                <a:srgbClr val="000000"/>
              </a:buClr>
            </a:pPr>
            <a:r>
              <a:rPr lang="it-IT" smtClean="0">
                <a:solidFill>
                  <a:srgbClr val="000000"/>
                </a:solidFill>
                <a:latin typeface="+mn-lt"/>
              </a:rPr>
              <a:t>Dilatazione verticale</a:t>
            </a:r>
          </a:p>
          <a:p>
            <a:pPr>
              <a:buClr>
                <a:srgbClr val="000000"/>
              </a:buClr>
            </a:pPr>
            <a:r>
              <a:rPr lang="it-IT" smtClean="0">
                <a:solidFill>
                  <a:srgbClr val="000000"/>
                </a:solidFill>
                <a:latin typeface="+mn-lt"/>
              </a:rPr>
              <a:t>Imparare </a:t>
            </a:r>
            <a:r>
              <a:rPr lang="it-IT" b="1" smtClean="0">
                <a:solidFill>
                  <a:srgbClr val="000000"/>
                </a:solidFill>
                <a:latin typeface="+mn-lt"/>
              </a:rPr>
              <a:t>lungo tutto l’arco dell’esistenza</a:t>
            </a:r>
            <a:endParaRPr lang="en-US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4" name="Source"/>
          <p:cNvSpPr>
            <a:spLocks noGrp="1"/>
          </p:cNvSpPr>
          <p:nvPr/>
        </p:nvSpPr>
        <p:spPr bwMode="auto">
          <a:xfrm>
            <a:off x="6957778" y="4676390"/>
            <a:ext cx="2724152" cy="1040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19" rIns="91439" bIns="45719" numCol="1" anchor="t" anchorCtr="0" compatLnSpc="1">
            <a:prstTxWarp prst="textNoShape">
              <a:avLst/>
            </a:prstTxWarp>
            <a:spAutoFit/>
          </a:bodyPr>
          <a:lstStyle>
            <a:lvl1pPr marL="173038" indent="-173038" algn="l" defTabSz="981075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Verdana" pitchFamily="34" charset="0"/>
              <a:buChar char="•"/>
              <a:defRPr sz="14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47675" indent="-119063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-"/>
              <a:defRPr sz="1200">
                <a:solidFill>
                  <a:schemeClr val="tx1"/>
                </a:solidFill>
                <a:latin typeface="Verdana" pitchFamily="34" charset="0"/>
              </a:defRPr>
            </a:lvl2pPr>
            <a:lvl3pPr marL="812800" indent="-200025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arlett" pitchFamily="2" charset="2"/>
              <a:buChar char="8"/>
              <a:defRPr sz="1200">
                <a:solidFill>
                  <a:schemeClr val="tx1"/>
                </a:solidFill>
                <a:latin typeface="Verdana" pitchFamily="34" charset="0"/>
              </a:defRPr>
            </a:lvl3pPr>
            <a:lvl4pPr marL="971550" indent="-206375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-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1574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5pPr>
            <a:lvl6pPr marL="26146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6pPr>
            <a:lvl7pPr marL="30718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7pPr>
            <a:lvl8pPr marL="35290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8pPr>
            <a:lvl9pPr marL="39862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>
                <a:srgbClr val="000000"/>
              </a:buClr>
            </a:pPr>
            <a:r>
              <a:rPr lang="it-IT" smtClean="0">
                <a:solidFill>
                  <a:srgbClr val="000000"/>
                </a:solidFill>
                <a:latin typeface="+mn-lt"/>
              </a:rPr>
              <a:t>Dilatazione orizzontale</a:t>
            </a:r>
          </a:p>
          <a:p>
            <a:pPr>
              <a:buClr>
                <a:srgbClr val="000000"/>
              </a:buClr>
            </a:pPr>
            <a:r>
              <a:rPr lang="it-IT" smtClean="0">
                <a:solidFill>
                  <a:srgbClr val="000000"/>
                </a:solidFill>
                <a:latin typeface="+mn-lt"/>
              </a:rPr>
              <a:t>Imparare </a:t>
            </a:r>
            <a:r>
              <a:rPr lang="it-IT" b="1" smtClean="0">
                <a:solidFill>
                  <a:srgbClr val="000000"/>
                </a:solidFill>
                <a:latin typeface="+mn-lt"/>
              </a:rPr>
              <a:t>anche in luoghi non istituzionali</a:t>
            </a:r>
            <a:br>
              <a:rPr lang="it-IT" b="1" smtClean="0">
                <a:solidFill>
                  <a:srgbClr val="000000"/>
                </a:solidFill>
                <a:latin typeface="+mn-lt"/>
              </a:rPr>
            </a:br>
            <a:r>
              <a:rPr lang="it-IT" smtClean="0">
                <a:solidFill>
                  <a:srgbClr val="000000"/>
                </a:solidFill>
                <a:latin typeface="+mn-lt"/>
              </a:rPr>
              <a:t>(ambienti sociali e lavoro)</a:t>
            </a: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9" name="Source"/>
          <p:cNvSpPr>
            <a:spLocks noGrp="1"/>
          </p:cNvSpPr>
          <p:nvPr/>
        </p:nvSpPr>
        <p:spPr bwMode="auto">
          <a:xfrm>
            <a:off x="2924627" y="1850580"/>
            <a:ext cx="2641601" cy="4550230"/>
          </a:xfrm>
          <a:prstGeom prst="homePlate">
            <a:avLst>
              <a:gd name="adj" fmla="val 8757"/>
            </a:avLst>
          </a:prstGeom>
          <a:solidFill>
            <a:schemeClr val="bg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72000" tIns="0" rIns="144000" bIns="0" numCol="1" anchor="ctr" anchorCtr="0" compatLnSpc="1">
            <a:prstTxWarp prst="textNoShape">
              <a:avLst/>
            </a:prstTxWarp>
            <a:noAutofit/>
          </a:bodyPr>
          <a:lstStyle>
            <a:lvl1pPr marL="173038" indent="-173038" algn="l" defTabSz="981075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Verdana" pitchFamily="34" charset="0"/>
              <a:buChar char="•"/>
              <a:defRPr sz="14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47675" indent="-119063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-"/>
              <a:defRPr sz="1200">
                <a:solidFill>
                  <a:schemeClr val="tx1"/>
                </a:solidFill>
                <a:latin typeface="Verdana" pitchFamily="34" charset="0"/>
              </a:defRPr>
            </a:lvl2pPr>
            <a:lvl3pPr marL="812800" indent="-200025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arlett" pitchFamily="2" charset="2"/>
              <a:buChar char="8"/>
              <a:defRPr sz="1200">
                <a:solidFill>
                  <a:schemeClr val="tx1"/>
                </a:solidFill>
                <a:latin typeface="Verdana" pitchFamily="34" charset="0"/>
              </a:defRPr>
            </a:lvl3pPr>
            <a:lvl4pPr marL="971550" indent="-206375" algn="l" defTabSz="9810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-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1574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5pPr>
            <a:lvl6pPr marL="26146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6pPr>
            <a:lvl7pPr marL="30718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7pPr>
            <a:lvl8pPr marL="35290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8pPr>
            <a:lvl9pPr marL="3986213" indent="-339725" algn="l" defTabSz="9810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>
                <a:srgbClr val="000000"/>
              </a:buClr>
            </a:pPr>
            <a:r>
              <a:rPr lang="it-IT" smtClean="0">
                <a:solidFill>
                  <a:srgbClr val="000000"/>
                </a:solidFill>
                <a:latin typeface="+mn-lt"/>
              </a:rPr>
              <a:t>A partire da </a:t>
            </a:r>
            <a:r>
              <a:rPr lang="it-IT" b="1" smtClean="0">
                <a:solidFill>
                  <a:srgbClr val="000000"/>
                </a:solidFill>
                <a:latin typeface="+mn-lt"/>
              </a:rPr>
              <a:t>Lisbona</a:t>
            </a:r>
            <a:r>
              <a:rPr lang="it-IT" smtClean="0">
                <a:solidFill>
                  <a:srgbClr val="000000"/>
                </a:solidFill>
                <a:latin typeface="+mn-lt"/>
              </a:rPr>
              <a:t> (2000) si è aperto un grande </a:t>
            </a:r>
            <a:r>
              <a:rPr lang="it-IT" b="1" smtClean="0">
                <a:solidFill>
                  <a:srgbClr val="000000"/>
                </a:solidFill>
                <a:latin typeface="+mn-lt"/>
              </a:rPr>
              <a:t>dibattito</a:t>
            </a:r>
            <a:r>
              <a:rPr lang="it-IT" smtClean="0">
                <a:solidFill>
                  <a:srgbClr val="000000"/>
                </a:solidFill>
                <a:latin typeface="+mn-lt"/>
              </a:rPr>
              <a:t> su temi di fondo quali:</a:t>
            </a:r>
          </a:p>
          <a:p>
            <a:pPr lvl="1">
              <a:buClr>
                <a:srgbClr val="000000"/>
              </a:buClr>
            </a:pPr>
            <a:r>
              <a:rPr lang="it-IT" sz="1400" smtClean="0">
                <a:solidFill>
                  <a:srgbClr val="000000"/>
                </a:solidFill>
                <a:latin typeface="+mn-lt"/>
              </a:rPr>
              <a:t>la natura delle </a:t>
            </a:r>
            <a:r>
              <a:rPr lang="it-IT" sz="1400" b="1" smtClean="0">
                <a:solidFill>
                  <a:srgbClr val="000000"/>
                </a:solidFill>
                <a:latin typeface="+mn-lt"/>
              </a:rPr>
              <a:t>competenze</a:t>
            </a:r>
          </a:p>
          <a:p>
            <a:pPr lvl="1">
              <a:buClr>
                <a:srgbClr val="000000"/>
              </a:buClr>
            </a:pPr>
            <a:r>
              <a:rPr lang="it-IT" sz="1400" smtClean="0">
                <a:solidFill>
                  <a:srgbClr val="000000"/>
                </a:solidFill>
                <a:latin typeface="+mn-lt"/>
              </a:rPr>
              <a:t>l’individuazione delle nuove </a:t>
            </a:r>
            <a:r>
              <a:rPr lang="it-IT" sz="1400" b="1" smtClean="0">
                <a:solidFill>
                  <a:srgbClr val="000000"/>
                </a:solidFill>
                <a:latin typeface="+mn-lt"/>
              </a:rPr>
              <a:t>“abilità di base”</a:t>
            </a:r>
          </a:p>
          <a:p>
            <a:pPr lvl="1">
              <a:buClr>
                <a:srgbClr val="000000"/>
              </a:buClr>
            </a:pPr>
            <a:r>
              <a:rPr lang="it-IT" sz="1400" smtClean="0">
                <a:solidFill>
                  <a:srgbClr val="000000"/>
                </a:solidFill>
                <a:latin typeface="+mn-lt"/>
              </a:rPr>
              <a:t>una </a:t>
            </a:r>
            <a:r>
              <a:rPr lang="it-IT" sz="1400" b="1" smtClean="0">
                <a:solidFill>
                  <a:srgbClr val="000000"/>
                </a:solidFill>
                <a:latin typeface="+mn-lt"/>
              </a:rPr>
              <a:t>revisione della concezione tradizionale </a:t>
            </a:r>
            <a:r>
              <a:rPr lang="it-IT" sz="1400" smtClean="0">
                <a:solidFill>
                  <a:srgbClr val="000000"/>
                </a:solidFill>
                <a:latin typeface="+mn-lt"/>
              </a:rPr>
              <a:t>di conoscenza</a:t>
            </a:r>
          </a:p>
          <a:p>
            <a:pPr lvl="2"/>
            <a:endParaRPr lang="en-US" dirty="0">
              <a:latin typeface="+mn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731329" y="4604658"/>
            <a:ext cx="3773715" cy="171994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TextBox 26"/>
          <p:cNvSpPr txBox="1"/>
          <p:nvPr/>
        </p:nvSpPr>
        <p:spPr>
          <a:xfrm>
            <a:off x="8219626" y="6096001"/>
            <a:ext cx="13062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i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focus odierno</a:t>
            </a:r>
            <a:endParaRPr lang="it-IT" sz="1100" b="1" i="1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09675" y="2914241"/>
            <a:ext cx="4064272" cy="237715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/>
              <a:t>IImpor</a:t>
            </a:r>
            <a:endParaRPr lang="it-IT" sz="1400" b="1" dirty="0"/>
          </a:p>
        </p:txBody>
      </p:sp>
      <p:sp>
        <p:nvSpPr>
          <p:cNvPr id="2" name="TextBox 1"/>
          <p:cNvSpPr txBox="1"/>
          <p:nvPr/>
        </p:nvSpPr>
        <p:spPr>
          <a:xfrm rot="10800000" flipV="1">
            <a:off x="543963" y="863069"/>
            <a:ext cx="8822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Concezione “</a:t>
            </a:r>
            <a:r>
              <a:rPr lang="it-IT" b="1" dirty="0" err="1" smtClean="0"/>
              <a:t>multi-identitaria</a:t>
            </a:r>
            <a:r>
              <a:rPr lang="it-IT" b="1" dirty="0" smtClean="0"/>
              <a:t>” dello spazio della conoscenza (Barcellona 2001)</a:t>
            </a:r>
            <a:endParaRPr lang="it-IT" b="1" dirty="0"/>
          </a:p>
        </p:txBody>
      </p:sp>
      <p:sp>
        <p:nvSpPr>
          <p:cNvPr id="3" name="Rectangle 2"/>
          <p:cNvSpPr/>
          <p:nvPr/>
        </p:nvSpPr>
        <p:spPr>
          <a:xfrm>
            <a:off x="1364580" y="1584968"/>
            <a:ext cx="7276195" cy="6966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smtClean="0">
                <a:solidFill>
                  <a:schemeClr val="tx1"/>
                </a:solidFill>
              </a:rPr>
              <a:t>“Non può esistere apprendimento lungo tutto l’arco della vita e in luoghi diversi da quelli istituzionali senza il coinvolgimento delle imprese”</a:t>
            </a:r>
            <a:endParaRPr lang="it-IT" sz="140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0990" y="2355387"/>
            <a:ext cx="4064272" cy="47897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smtClean="0"/>
              <a:t>Il ruolo dell’impresa nella formazione</a:t>
            </a:r>
            <a:endParaRPr lang="it-IT" sz="1400" b="1"/>
          </a:p>
        </p:txBody>
      </p:sp>
      <p:sp>
        <p:nvSpPr>
          <p:cNvPr id="7" name="Rectangle 6"/>
          <p:cNvSpPr/>
          <p:nvPr/>
        </p:nvSpPr>
        <p:spPr>
          <a:xfrm>
            <a:off x="5210169" y="2983602"/>
            <a:ext cx="4064272" cy="237715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/>
              <a:t>PPP</a:t>
            </a:r>
            <a:endParaRPr lang="it-IT" sz="1400" b="1" dirty="0"/>
          </a:p>
        </p:txBody>
      </p:sp>
      <p:sp>
        <p:nvSpPr>
          <p:cNvPr id="5" name="Rectangle 4"/>
          <p:cNvSpPr/>
          <p:nvPr/>
        </p:nvSpPr>
        <p:spPr>
          <a:xfrm>
            <a:off x="5229858" y="2384921"/>
            <a:ext cx="4064272" cy="47897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/>
              <a:t>Le modalità di apprendimento</a:t>
            </a:r>
            <a:endParaRPr lang="it-IT" sz="1400" b="1" dirty="0"/>
          </a:p>
        </p:txBody>
      </p:sp>
      <p:sp>
        <p:nvSpPr>
          <p:cNvPr id="8" name="Down Arrow 7"/>
          <p:cNvSpPr/>
          <p:nvPr/>
        </p:nvSpPr>
        <p:spPr>
          <a:xfrm>
            <a:off x="2201185" y="5365603"/>
            <a:ext cx="742950" cy="348343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Down Arrow 8"/>
          <p:cNvSpPr/>
          <p:nvPr/>
        </p:nvSpPr>
        <p:spPr>
          <a:xfrm>
            <a:off x="6870830" y="5414826"/>
            <a:ext cx="742950" cy="348343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TextBox 9"/>
          <p:cNvSpPr txBox="1"/>
          <p:nvPr/>
        </p:nvSpPr>
        <p:spPr>
          <a:xfrm>
            <a:off x="624738" y="5690740"/>
            <a:ext cx="38150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smtClean="0"/>
              <a:t>L’apprendimento in contesti non formali implica il coinvolgimento del mondo del lavoro…</a:t>
            </a:r>
            <a:endParaRPr lang="it-IT" sz="1400" b="1"/>
          </a:p>
        </p:txBody>
      </p:sp>
      <p:sp>
        <p:nvSpPr>
          <p:cNvPr id="11" name="TextBox 10"/>
          <p:cNvSpPr txBox="1"/>
          <p:nvPr/>
        </p:nvSpPr>
        <p:spPr>
          <a:xfrm>
            <a:off x="5267429" y="5690740"/>
            <a:ext cx="38150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smtClean="0"/>
              <a:t>…attraverso la valorizzazione delle esperienze e dei risultati in ambito lavorativo</a:t>
            </a:r>
            <a:endParaRPr lang="it-IT" sz="1400" b="1"/>
          </a:p>
        </p:txBody>
      </p:sp>
      <p:sp>
        <p:nvSpPr>
          <p:cNvPr id="12" name="CasellaDiTesto 11"/>
          <p:cNvSpPr txBox="1"/>
          <p:nvPr/>
        </p:nvSpPr>
        <p:spPr>
          <a:xfrm>
            <a:off x="610357" y="3032139"/>
            <a:ext cx="391810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“Il luogo di lavoro non è solamente un contenitore delle competenze prodotte dal sistema educativo, ma anche un luogo di apprendimento e un autonomo produttore di conoscenze.”</a:t>
            </a:r>
          </a:p>
          <a:p>
            <a:r>
              <a:rPr lang="it-IT" sz="1400" dirty="0" smtClean="0"/>
              <a:t>Il luogo di lavoro, perciò, è da promuovere e sistematizzare, poiché esso rappresenta la “seconda gamba”</a:t>
            </a:r>
          </a:p>
          <a:p>
            <a:r>
              <a:rPr lang="it-IT" sz="1400" dirty="0" smtClean="0"/>
              <a:t>del processo di apprendimento</a:t>
            </a:r>
            <a:endParaRPr lang="it-IT" sz="14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296326" y="2982916"/>
            <a:ext cx="31972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Pari dignità delle esperienze di lavoro attraverso la certificazione e la valorizzazione dei risultati comunque acquisiti, individuando dispositivi per favorire percorsi in ambiti diversi e complementari (partenariati tra istituzioni educative e imprese)</a:t>
            </a:r>
            <a:endParaRPr lang="it-IT" sz="1400" dirty="0"/>
          </a:p>
        </p:txBody>
      </p:sp>
      <p:sp>
        <p:nvSpPr>
          <p:cNvPr id="14" name="CasellaDiTesto 13"/>
          <p:cNvSpPr txBox="1"/>
          <p:nvPr/>
        </p:nvSpPr>
        <p:spPr>
          <a:xfrm rot="10800000" flipH="1" flipV="1">
            <a:off x="565295" y="292764"/>
            <a:ext cx="8596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L’Alternanza scuola-lavoro come metodologia didattica</a:t>
            </a:r>
          </a:p>
          <a:p>
            <a:r>
              <a:rPr lang="it-IT" b="1" dirty="0" err="1" smtClean="0"/>
              <a:t>1</a:t>
            </a:r>
            <a:r>
              <a:rPr lang="it-IT" b="1" dirty="0" smtClean="0"/>
              <a:t>. Ruoli dell’istituzione scolastica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4"/>
          <p:cNvSpPr/>
          <p:nvPr/>
        </p:nvSpPr>
        <p:spPr>
          <a:xfrm>
            <a:off x="2233928" y="1774034"/>
            <a:ext cx="6804478" cy="806379"/>
          </a:xfrm>
          <a:prstGeom prst="homePlate">
            <a:avLst>
              <a:gd name="adj" fmla="val 0"/>
            </a:avLst>
          </a:prstGeom>
          <a:solidFill>
            <a:srgbClr val="FFFFFF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rgbClr val="000000"/>
                </a:solidFill>
              </a:rPr>
              <a:t>La percentuale dei giovani che abbandonano prematuramente l’istruzione e la formazione dovrebbe essere inferiore al 10%</a:t>
            </a:r>
            <a:endParaRPr lang="it-IT" sz="160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661287" y="1038214"/>
            <a:ext cx="87887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La dispersione scolastica</a:t>
            </a:r>
          </a:p>
          <a:p>
            <a:r>
              <a:rPr lang="it-IT" sz="1600" b="1" dirty="0" smtClean="0"/>
              <a:t>Obiettivi di Lisbona</a:t>
            </a:r>
            <a:endParaRPr lang="it-IT" b="1" dirty="0"/>
          </a:p>
        </p:txBody>
      </p:sp>
      <p:sp>
        <p:nvSpPr>
          <p:cNvPr id="4" name="Pentagon 3"/>
          <p:cNvSpPr/>
          <p:nvPr/>
        </p:nvSpPr>
        <p:spPr>
          <a:xfrm>
            <a:off x="781631" y="1822844"/>
            <a:ext cx="1662793" cy="740230"/>
          </a:xfrm>
          <a:prstGeom prst="homePlate">
            <a:avLst>
              <a:gd name="adj" fmla="val 1888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Lisbona 2020</a:t>
            </a:r>
            <a:endParaRPr lang="it-IT" dirty="0"/>
          </a:p>
        </p:txBody>
      </p:sp>
      <p:sp>
        <p:nvSpPr>
          <p:cNvPr id="8" name="Rectangle 7"/>
          <p:cNvSpPr/>
          <p:nvPr/>
        </p:nvSpPr>
        <p:spPr>
          <a:xfrm>
            <a:off x="813707" y="2819401"/>
            <a:ext cx="3738337" cy="2590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/>
          </a:p>
        </p:txBody>
      </p:sp>
      <p:sp>
        <p:nvSpPr>
          <p:cNvPr id="6" name="Rectangle 5"/>
          <p:cNvSpPr/>
          <p:nvPr/>
        </p:nvSpPr>
        <p:spPr>
          <a:xfrm>
            <a:off x="781709" y="2619202"/>
            <a:ext cx="3738337" cy="5007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smtClean="0"/>
              <a:t>Obiettivi Lisbona</a:t>
            </a:r>
            <a:br>
              <a:rPr lang="it-IT" sz="1400" b="1" smtClean="0"/>
            </a:br>
            <a:r>
              <a:rPr lang="it-IT" sz="1400" b="1" smtClean="0"/>
              <a:t>2000-2010</a:t>
            </a:r>
            <a:endParaRPr lang="it-IT" sz="1400" b="1"/>
          </a:p>
        </p:txBody>
      </p:sp>
      <p:sp>
        <p:nvSpPr>
          <p:cNvPr id="9" name="Rectangle 8"/>
          <p:cNvSpPr/>
          <p:nvPr/>
        </p:nvSpPr>
        <p:spPr>
          <a:xfrm>
            <a:off x="5279820" y="3124584"/>
            <a:ext cx="3738337" cy="2590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/>
          </a:p>
        </p:txBody>
      </p:sp>
      <p:sp>
        <p:nvSpPr>
          <p:cNvPr id="7" name="Rectangle 6"/>
          <p:cNvSpPr/>
          <p:nvPr/>
        </p:nvSpPr>
        <p:spPr>
          <a:xfrm>
            <a:off x="5237156" y="2619202"/>
            <a:ext cx="3738337" cy="412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smtClean="0"/>
              <a:t>Obiettivi Lisbona</a:t>
            </a:r>
            <a:br>
              <a:rPr lang="it-IT" sz="1400" b="1" smtClean="0"/>
            </a:br>
            <a:r>
              <a:rPr lang="it-IT" sz="1400" b="1" smtClean="0"/>
              <a:t>2010-2020</a:t>
            </a:r>
            <a:endParaRPr lang="it-IT" sz="1400" b="1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16304" y="3140292"/>
          <a:ext cx="3963421" cy="2435003"/>
        </p:xfrm>
        <a:graphic>
          <a:graphicData uri="http://schemas.openxmlformats.org/presentationml/2006/ole">
            <p:oleObj spid="_x0000_s1026" name="GraphicsWizard" r:id="rId3" imgW="7302500" imgH="4864100" progId="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84464" y="2993570"/>
            <a:ext cx="13208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smtClean="0"/>
              <a:t>Tassi di abbandono</a:t>
            </a:r>
          </a:p>
          <a:p>
            <a:r>
              <a:rPr lang="it-IT" sz="1100" dirty="0" smtClean="0"/>
              <a:t>2000</a:t>
            </a:r>
            <a:endParaRPr lang="it-IT" sz="1100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4980263" y="3189515"/>
          <a:ext cx="3963421" cy="2435003"/>
        </p:xfrm>
        <a:graphic>
          <a:graphicData uri="http://schemas.openxmlformats.org/presentationml/2006/ole">
            <p:oleObj spid="_x0000_s1027" name="GraphicsWizard" r:id="rId4" imgW="7302500" imgH="4864100" progId="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365748" y="2993570"/>
            <a:ext cx="13208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smtClean="0"/>
              <a:t>Tassi di abbandono</a:t>
            </a:r>
          </a:p>
          <a:p>
            <a:r>
              <a:rPr lang="it-IT" sz="1100" smtClean="0"/>
              <a:t>2010</a:t>
            </a:r>
            <a:endParaRPr lang="it-IT" sz="1100"/>
          </a:p>
        </p:txBody>
      </p:sp>
      <p:sp>
        <p:nvSpPr>
          <p:cNvPr id="14" name="Down Arrow 13"/>
          <p:cNvSpPr/>
          <p:nvPr/>
        </p:nvSpPr>
        <p:spPr>
          <a:xfrm>
            <a:off x="4538118" y="5598934"/>
            <a:ext cx="742950" cy="348343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extBox 14"/>
          <p:cNvSpPr txBox="1"/>
          <p:nvPr/>
        </p:nvSpPr>
        <p:spPr>
          <a:xfrm>
            <a:off x="1049423" y="6126168"/>
            <a:ext cx="7807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smtClean="0"/>
              <a:t>Ciò corrisponderebbe ad almeno 1,7 milioni di abbandoni scolastici in meno nell’UE</a:t>
            </a:r>
            <a:endParaRPr lang="it-IT" sz="1400" b="1" dirty="0"/>
          </a:p>
        </p:txBody>
      </p:sp>
      <p:sp>
        <p:nvSpPr>
          <p:cNvPr id="17" name="CasellaDiTesto 16"/>
          <p:cNvSpPr txBox="1"/>
          <p:nvPr/>
        </p:nvSpPr>
        <p:spPr>
          <a:xfrm rot="10800000" flipH="1" flipV="1">
            <a:off x="558625" y="291352"/>
            <a:ext cx="8658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L’Alternanza scuola-lavoro come metodologia didattica</a:t>
            </a:r>
          </a:p>
          <a:p>
            <a:r>
              <a:rPr lang="it-IT" dirty="0" err="1" smtClean="0"/>
              <a:t>1</a:t>
            </a:r>
            <a:r>
              <a:rPr lang="it-IT" dirty="0" smtClean="0"/>
              <a:t>. Ruoli dell’istituzione scolastica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3623" y="964772"/>
            <a:ext cx="8854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19138" algn="l"/>
              </a:tabLst>
            </a:pPr>
            <a:r>
              <a:rPr lang="it-IT" b="1" dirty="0" smtClean="0"/>
              <a:t>”E’ necessario che tutti non solo debbano, ma vogliano apprendere” (Barcellona 2001)</a:t>
            </a:r>
          </a:p>
        </p:txBody>
      </p:sp>
      <p:sp>
        <p:nvSpPr>
          <p:cNvPr id="4" name="Rectangle 3"/>
          <p:cNvSpPr/>
          <p:nvPr/>
        </p:nvSpPr>
        <p:spPr>
          <a:xfrm>
            <a:off x="1332158" y="3191331"/>
            <a:ext cx="1580242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School</a:t>
            </a:r>
            <a:r>
              <a:rPr lang="it-IT" dirty="0" smtClean="0"/>
              <a:t> retention</a:t>
            </a:r>
            <a:endParaRPr lang="it-IT" dirty="0"/>
          </a:p>
        </p:txBody>
      </p:sp>
      <p:sp>
        <p:nvSpPr>
          <p:cNvPr id="5" name="Rectangle 4"/>
          <p:cNvSpPr/>
          <p:nvPr/>
        </p:nvSpPr>
        <p:spPr>
          <a:xfrm>
            <a:off x="1261666" y="5138061"/>
            <a:ext cx="2421769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Apprendistato</a:t>
            </a:r>
            <a:endParaRPr lang="it-IT" dirty="0"/>
          </a:p>
        </p:txBody>
      </p:sp>
      <p:sp>
        <p:nvSpPr>
          <p:cNvPr id="6" name="Rectangle 5"/>
          <p:cNvSpPr/>
          <p:nvPr/>
        </p:nvSpPr>
        <p:spPr>
          <a:xfrm>
            <a:off x="3864047" y="1904089"/>
            <a:ext cx="201658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Innalzamento obbligo scolastico</a:t>
            </a:r>
            <a:endParaRPr lang="it-IT" sz="1600" dirty="0"/>
          </a:p>
        </p:txBody>
      </p:sp>
      <p:sp>
        <p:nvSpPr>
          <p:cNvPr id="7" name="Rectangle 6"/>
          <p:cNvSpPr/>
          <p:nvPr/>
        </p:nvSpPr>
        <p:spPr>
          <a:xfrm>
            <a:off x="3928044" y="3170109"/>
            <a:ext cx="2016580" cy="16877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Motivazione a restare nel sistema di istruzione e formazione</a:t>
            </a:r>
            <a:endParaRPr lang="it-IT" sz="1600" dirty="0"/>
          </a:p>
        </p:txBody>
      </p:sp>
      <p:sp>
        <p:nvSpPr>
          <p:cNvPr id="8" name="Oval 7"/>
          <p:cNvSpPr/>
          <p:nvPr/>
        </p:nvSpPr>
        <p:spPr>
          <a:xfrm>
            <a:off x="7067706" y="1770607"/>
            <a:ext cx="1964442" cy="675567"/>
          </a:xfrm>
          <a:prstGeom prst="ellipse">
            <a:avLst/>
          </a:prstGeom>
          <a:solidFill>
            <a:srgbClr val="DDDD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>
                <a:solidFill>
                  <a:srgbClr val="000000"/>
                </a:solidFill>
              </a:rPr>
              <a:t>Normativa sull’obbligo di istruzione</a:t>
            </a:r>
            <a:endParaRPr lang="it-IT" sz="1400" dirty="0">
              <a:solidFill>
                <a:srgbClr val="00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135152" y="3475147"/>
            <a:ext cx="2278617" cy="893133"/>
          </a:xfrm>
          <a:prstGeom prst="ellipse">
            <a:avLst/>
          </a:prstGeom>
          <a:solidFill>
            <a:srgbClr val="DDDD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>
                <a:solidFill>
                  <a:srgbClr val="000000"/>
                </a:solidFill>
              </a:rPr>
              <a:t>Interventi di contrasto alla dispersione</a:t>
            </a:r>
            <a:endParaRPr lang="it-IT" sz="1400" dirty="0">
              <a:solidFill>
                <a:srgbClr val="00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701795" y="5453913"/>
            <a:ext cx="2697574" cy="1073062"/>
          </a:xfrm>
          <a:prstGeom prst="ellipse">
            <a:avLst/>
          </a:prstGeom>
          <a:solidFill>
            <a:srgbClr val="DDDD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rgbClr val="000000"/>
                </a:solidFill>
              </a:rPr>
              <a:t>Riforma dell’</a:t>
            </a:r>
          </a:p>
          <a:p>
            <a:pPr algn="ctr"/>
            <a:r>
              <a:rPr lang="it-IT" sz="1600" dirty="0" smtClean="0">
                <a:solidFill>
                  <a:srgbClr val="000000"/>
                </a:solidFill>
              </a:rPr>
              <a:t>apprendistato</a:t>
            </a:r>
            <a:endParaRPr lang="it-IT" sz="1600" dirty="0">
              <a:solidFill>
                <a:srgbClr val="000000"/>
              </a:solidFill>
            </a:endParaRPr>
          </a:p>
        </p:txBody>
      </p:sp>
      <p:cxnSp>
        <p:nvCxnSpPr>
          <p:cNvPr id="14" name="Connettore 2 13"/>
          <p:cNvCxnSpPr>
            <a:stCxn id="4" idx="3"/>
            <a:endCxn id="6" idx="1"/>
          </p:cNvCxnSpPr>
          <p:nvPr/>
        </p:nvCxnSpPr>
        <p:spPr>
          <a:xfrm flipV="1">
            <a:off x="2912400" y="2361289"/>
            <a:ext cx="951648" cy="12872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>
            <a:stCxn id="4" idx="3"/>
            <a:endCxn id="7" idx="1"/>
          </p:cNvCxnSpPr>
          <p:nvPr/>
        </p:nvCxnSpPr>
        <p:spPr>
          <a:xfrm>
            <a:off x="2912400" y="3648532"/>
            <a:ext cx="1015645" cy="3654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>
            <a:stCxn id="6" idx="3"/>
            <a:endCxn id="8" idx="2"/>
          </p:cNvCxnSpPr>
          <p:nvPr/>
        </p:nvCxnSpPr>
        <p:spPr>
          <a:xfrm flipV="1">
            <a:off x="5880627" y="2108391"/>
            <a:ext cx="1187079" cy="2528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 flipV="1">
            <a:off x="5993847" y="3764199"/>
            <a:ext cx="1180684" cy="2891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>
            <a:stCxn id="5" idx="3"/>
            <a:endCxn id="10" idx="2"/>
          </p:cNvCxnSpPr>
          <p:nvPr/>
        </p:nvCxnSpPr>
        <p:spPr>
          <a:xfrm>
            <a:off x="3683434" y="5595262"/>
            <a:ext cx="1018362" cy="3951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8"/>
          <p:cNvSpPr/>
          <p:nvPr/>
        </p:nvSpPr>
        <p:spPr>
          <a:xfrm>
            <a:off x="6784755" y="2552251"/>
            <a:ext cx="2968414" cy="826948"/>
          </a:xfrm>
          <a:prstGeom prst="ellipse">
            <a:avLst/>
          </a:prstGeom>
          <a:solidFill>
            <a:srgbClr val="DDDD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>
                <a:solidFill>
                  <a:srgbClr val="000000"/>
                </a:solidFill>
              </a:rPr>
              <a:t>Nuove metodologie per l’apprendimento</a:t>
            </a:r>
            <a:endParaRPr lang="it-IT" sz="1400" dirty="0">
              <a:solidFill>
                <a:srgbClr val="000000"/>
              </a:solidFill>
            </a:endParaRPr>
          </a:p>
        </p:txBody>
      </p:sp>
      <p:cxnSp>
        <p:nvCxnSpPr>
          <p:cNvPr id="34" name="Connettore 2 33"/>
          <p:cNvCxnSpPr>
            <a:stCxn id="7" idx="3"/>
            <a:endCxn id="31" idx="2"/>
          </p:cNvCxnSpPr>
          <p:nvPr/>
        </p:nvCxnSpPr>
        <p:spPr>
          <a:xfrm flipV="1">
            <a:off x="5944624" y="2965725"/>
            <a:ext cx="840131" cy="10482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e 19"/>
          <p:cNvSpPr/>
          <p:nvPr/>
        </p:nvSpPr>
        <p:spPr>
          <a:xfrm>
            <a:off x="7389503" y="4450544"/>
            <a:ext cx="1909206" cy="91440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/>
          </a:p>
        </p:txBody>
      </p:sp>
      <p:sp>
        <p:nvSpPr>
          <p:cNvPr id="29" name="CasellaDiTesto 28"/>
          <p:cNvSpPr txBox="1"/>
          <p:nvPr/>
        </p:nvSpPr>
        <p:spPr>
          <a:xfrm>
            <a:off x="7572824" y="4626966"/>
            <a:ext cx="1578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Reversibilità delle scelte</a:t>
            </a:r>
            <a:endParaRPr lang="it-IT" sz="1400" dirty="0"/>
          </a:p>
        </p:txBody>
      </p:sp>
      <p:cxnSp>
        <p:nvCxnSpPr>
          <p:cNvPr id="32" name="Connettore 2 31"/>
          <p:cNvCxnSpPr>
            <a:endCxn id="20" idx="2"/>
          </p:cNvCxnSpPr>
          <p:nvPr/>
        </p:nvCxnSpPr>
        <p:spPr>
          <a:xfrm>
            <a:off x="6027540" y="4073744"/>
            <a:ext cx="1361963" cy="83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CasellaDiTesto 44"/>
          <p:cNvSpPr txBox="1"/>
          <p:nvPr/>
        </p:nvSpPr>
        <p:spPr>
          <a:xfrm flipH="1">
            <a:off x="658691" y="187048"/>
            <a:ext cx="8226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L’Alternanza scuola-lavoro come metodologia didattica</a:t>
            </a:r>
          </a:p>
          <a:p>
            <a:r>
              <a:rPr lang="it-IT" b="1" dirty="0" err="1" smtClean="0"/>
              <a:t>1</a:t>
            </a:r>
            <a:r>
              <a:rPr lang="it-IT" b="1" dirty="0" smtClean="0"/>
              <a:t>. Ruoli dell’istituzione scolastica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4183" y="293912"/>
            <a:ext cx="457789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Motivazioni dello stare a scuola</a:t>
            </a:r>
          </a:p>
          <a:p>
            <a:r>
              <a:rPr lang="it-IT" sz="1600" b="1" dirty="0" smtClean="0"/>
              <a:t>Orientamento e integrazione </a:t>
            </a:r>
            <a:r>
              <a:rPr lang="it-IT" sz="1600" b="1" dirty="0" err="1" smtClean="0"/>
              <a:t>drop-out</a:t>
            </a:r>
            <a:endParaRPr lang="it-IT" b="1" dirty="0"/>
          </a:p>
        </p:txBody>
      </p:sp>
      <p:grpSp>
        <p:nvGrpSpPr>
          <p:cNvPr id="51" name="Group 50"/>
          <p:cNvGrpSpPr/>
          <p:nvPr/>
        </p:nvGrpSpPr>
        <p:grpSpPr>
          <a:xfrm>
            <a:off x="707573" y="1524004"/>
            <a:ext cx="8372927" cy="925283"/>
            <a:chOff x="402772" y="1839687"/>
            <a:chExt cx="8153399" cy="1328055"/>
          </a:xfrm>
        </p:grpSpPr>
        <p:sp>
          <p:nvSpPr>
            <p:cNvPr id="6" name="Pentagon 5"/>
            <p:cNvSpPr/>
            <p:nvPr/>
          </p:nvSpPr>
          <p:spPr>
            <a:xfrm>
              <a:off x="803118" y="2394855"/>
              <a:ext cx="1702102" cy="751115"/>
            </a:xfrm>
            <a:prstGeom prst="homePlate">
              <a:avLst>
                <a:gd name="adj" fmla="val 36076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b="1" smtClean="0"/>
                <a:t>Diagnosi precoce</a:t>
              </a:r>
              <a:endParaRPr lang="it-IT" sz="1200" b="1"/>
            </a:p>
          </p:txBody>
        </p:sp>
        <p:sp>
          <p:nvSpPr>
            <p:cNvPr id="7" name="Pentagon 6"/>
            <p:cNvSpPr/>
            <p:nvPr/>
          </p:nvSpPr>
          <p:spPr>
            <a:xfrm>
              <a:off x="2566905" y="2405741"/>
              <a:ext cx="1702102" cy="751115"/>
            </a:xfrm>
            <a:prstGeom prst="homePlate">
              <a:avLst>
                <a:gd name="adj" fmla="val 36076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b="1" smtClean="0"/>
                <a:t>Consulenza follow-up</a:t>
              </a:r>
              <a:endParaRPr lang="it-IT" sz="1200" b="1"/>
            </a:p>
          </p:txBody>
        </p:sp>
        <p:sp>
          <p:nvSpPr>
            <p:cNvPr id="8" name="Pentagon 7"/>
            <p:cNvSpPr/>
            <p:nvPr/>
          </p:nvSpPr>
          <p:spPr>
            <a:xfrm>
              <a:off x="4352465" y="2416627"/>
              <a:ext cx="1702102" cy="751115"/>
            </a:xfrm>
            <a:prstGeom prst="homePlate">
              <a:avLst>
                <a:gd name="adj" fmla="val 36076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b="1" smtClean="0"/>
                <a:t>Curricola alternativi</a:t>
              </a:r>
              <a:endParaRPr lang="it-IT" sz="1200" b="1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435428" y="2177145"/>
              <a:ext cx="8120743" cy="1588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>
              <a:off x="620486" y="2198915"/>
              <a:ext cx="217715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6574974" y="2198916"/>
              <a:ext cx="217715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02772" y="1839687"/>
              <a:ext cx="689110" cy="375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b="1" smtClean="0"/>
                <a:t>Scuola</a:t>
              </a:r>
              <a:endParaRPr lang="it-IT" sz="1100" b="1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81058" y="1839687"/>
              <a:ext cx="705275" cy="375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b="1" smtClean="0"/>
                <a:t>Lavoro</a:t>
              </a:r>
              <a:endParaRPr lang="it-IT" sz="1100" b="1"/>
            </a:p>
          </p:txBody>
        </p:sp>
        <p:sp>
          <p:nvSpPr>
            <p:cNvPr id="47" name="Pentagon 46"/>
            <p:cNvSpPr/>
            <p:nvPr/>
          </p:nvSpPr>
          <p:spPr>
            <a:xfrm>
              <a:off x="6834408" y="2416627"/>
              <a:ext cx="1702102" cy="751115"/>
            </a:xfrm>
            <a:prstGeom prst="homePlat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100" b="1" i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mondo del lavoro</a:t>
              </a:r>
              <a:endParaRPr lang="it-IT" sz="1100" b="1" i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36815" y="4082147"/>
            <a:ext cx="8714921" cy="870857"/>
            <a:chOff x="402772" y="3755572"/>
            <a:chExt cx="8447314" cy="1306294"/>
          </a:xfrm>
        </p:grpSpPr>
        <p:sp>
          <p:nvSpPr>
            <p:cNvPr id="11" name="Pentagon 10"/>
            <p:cNvSpPr/>
            <p:nvPr/>
          </p:nvSpPr>
          <p:spPr>
            <a:xfrm>
              <a:off x="6791170" y="4267198"/>
              <a:ext cx="1569059" cy="751115"/>
            </a:xfrm>
            <a:prstGeom prst="homePlate">
              <a:avLst>
                <a:gd name="adj" fmla="val 36076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b="1" smtClean="0"/>
                <a:t>Sostegno ai datori di lavoro</a:t>
              </a:r>
              <a:endParaRPr lang="it-IT" sz="1200" b="1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435428" y="4093030"/>
              <a:ext cx="8120743" cy="1588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620486" y="4114800"/>
              <a:ext cx="217715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6574974" y="4114801"/>
              <a:ext cx="217715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402772" y="3755572"/>
              <a:ext cx="663775" cy="3808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50" b="1" smtClean="0"/>
                <a:t>Scuola</a:t>
              </a:r>
              <a:endParaRPr lang="it-IT" sz="1050" b="1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281057" y="3755572"/>
              <a:ext cx="678250" cy="3808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50" b="1" smtClean="0"/>
                <a:t>Lavoro</a:t>
              </a:r>
              <a:endParaRPr lang="it-IT" sz="1050" b="1"/>
            </a:p>
          </p:txBody>
        </p:sp>
        <p:cxnSp>
          <p:nvCxnSpPr>
            <p:cNvPr id="38" name="Elbow Connector 37"/>
            <p:cNvCxnSpPr>
              <a:stCxn id="42" idx="4"/>
              <a:endCxn id="39" idx="4"/>
            </p:cNvCxnSpPr>
            <p:nvPr/>
          </p:nvCxnSpPr>
          <p:spPr>
            <a:xfrm rot="5400000">
              <a:off x="5755817" y="2315940"/>
              <a:ext cx="337466" cy="5154386"/>
            </a:xfrm>
            <a:prstGeom prst="bentConnector3">
              <a:avLst>
                <a:gd name="adj1" fmla="val 167740"/>
              </a:avLst>
            </a:prstGeom>
            <a:ln>
              <a:solidFill>
                <a:srgbClr val="FF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2852057" y="4680866"/>
              <a:ext cx="990600" cy="381000"/>
            </a:xfrm>
            <a:prstGeom prst="ellipse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/>
            </a:p>
          </p:txBody>
        </p:sp>
        <p:sp>
          <p:nvSpPr>
            <p:cNvPr id="42" name="Oval 41"/>
            <p:cNvSpPr/>
            <p:nvPr/>
          </p:nvSpPr>
          <p:spPr>
            <a:xfrm>
              <a:off x="8153400" y="4343400"/>
              <a:ext cx="696686" cy="381000"/>
            </a:xfrm>
            <a:prstGeom prst="ellipse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/>
            </a:p>
          </p:txBody>
        </p:sp>
        <p:sp>
          <p:nvSpPr>
            <p:cNvPr id="48" name="Pentagon 47"/>
            <p:cNvSpPr/>
            <p:nvPr/>
          </p:nvSpPr>
          <p:spPr>
            <a:xfrm>
              <a:off x="849086" y="4321628"/>
              <a:ext cx="5486400" cy="685802"/>
            </a:xfrm>
            <a:prstGeom prst="homePlat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100" b="1" i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percorso scolastico</a:t>
              </a:r>
              <a:endParaRPr lang="it-IT" sz="1100" b="1" i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1050864" y="2667001"/>
            <a:ext cx="1668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Attività di supporto nel periodo scolastico</a:t>
            </a:r>
            <a:endParaRPr lang="it-IT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2925081" y="2667001"/>
            <a:ext cx="1657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Attività di orientamento e supporto personalizzato</a:t>
            </a:r>
            <a:endParaRPr lang="it-IT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4734295" y="2580189"/>
            <a:ext cx="2264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Transizioni e passaggi: percorsi flessibili all’interno del sistema di istruzione e formazione</a:t>
            </a:r>
            <a:endParaRPr lang="it-IT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532611" y="5458747"/>
            <a:ext cx="88990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Cooperazione a livello locale per scopi educativi, sociali ed economici integrati: centri per l’apprendimento realizzati secondo modelli di partenariato, con il contributo delle parti sociali</a:t>
            </a:r>
            <a:endParaRPr lang="it-IT" sz="1400" b="1" dirty="0"/>
          </a:p>
        </p:txBody>
      </p:sp>
      <p:sp>
        <p:nvSpPr>
          <p:cNvPr id="56" name="Rectangle 55"/>
          <p:cNvSpPr/>
          <p:nvPr/>
        </p:nvSpPr>
        <p:spPr>
          <a:xfrm>
            <a:off x="436335" y="1066800"/>
            <a:ext cx="8844644" cy="304801"/>
          </a:xfrm>
          <a:prstGeom prst="rect">
            <a:avLst/>
          </a:prstGeom>
          <a:solidFill>
            <a:srgbClr val="DDDDDD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smtClean="0">
                <a:solidFill>
                  <a:srgbClr val="000000"/>
                </a:solidFill>
              </a:rPr>
              <a:t>Orientamento durante tutto il percorso</a:t>
            </a:r>
            <a:endParaRPr lang="it-IT" sz="1200" b="1">
              <a:solidFill>
                <a:srgbClr val="00000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36335" y="3733802"/>
            <a:ext cx="8844644" cy="304801"/>
          </a:xfrm>
          <a:prstGeom prst="rect">
            <a:avLst/>
          </a:prstGeom>
          <a:solidFill>
            <a:srgbClr val="DDDDDD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smtClean="0">
                <a:solidFill>
                  <a:srgbClr val="000000"/>
                </a:solidFill>
              </a:rPr>
              <a:t>Integrazione dei drop-out</a:t>
            </a:r>
            <a:endParaRPr lang="it-IT" sz="12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0800000" flipV="1">
            <a:off x="1078179" y="968532"/>
            <a:ext cx="824857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Motivazioni dello stare a scuola: </a:t>
            </a:r>
          </a:p>
          <a:p>
            <a:r>
              <a:rPr lang="it-IT" sz="1600" b="1" dirty="0" smtClean="0"/>
              <a:t>Apprendimento attraente</a:t>
            </a:r>
            <a:endParaRPr lang="it-IT" b="1" dirty="0"/>
          </a:p>
        </p:txBody>
      </p:sp>
      <p:sp>
        <p:nvSpPr>
          <p:cNvPr id="6" name="Pentagon 5"/>
          <p:cNvSpPr/>
          <p:nvPr/>
        </p:nvSpPr>
        <p:spPr>
          <a:xfrm>
            <a:off x="3144186" y="1699353"/>
            <a:ext cx="6096230" cy="1060079"/>
          </a:xfrm>
          <a:prstGeom prst="homePlate">
            <a:avLst>
              <a:gd name="adj" fmla="val 0"/>
            </a:avLst>
          </a:prstGeom>
          <a:solidFill>
            <a:srgbClr val="FFFFFF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000000"/>
                </a:solidFill>
              </a:rPr>
              <a:t>.</a:t>
            </a: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7" name="Pentagon 6"/>
          <p:cNvSpPr/>
          <p:nvPr/>
        </p:nvSpPr>
        <p:spPr>
          <a:xfrm>
            <a:off x="578977" y="1788424"/>
            <a:ext cx="2129598" cy="960070"/>
          </a:xfrm>
          <a:prstGeom prst="homePlate">
            <a:avLst>
              <a:gd name="adj" fmla="val 1888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Rendere l’apprendimento più attraente</a:t>
            </a:r>
            <a:endParaRPr lang="it-IT" sz="1400" dirty="0"/>
          </a:p>
        </p:txBody>
      </p:sp>
      <p:sp>
        <p:nvSpPr>
          <p:cNvPr id="8" name="Pentagon 7"/>
          <p:cNvSpPr/>
          <p:nvPr/>
        </p:nvSpPr>
        <p:spPr>
          <a:xfrm>
            <a:off x="426461" y="3190232"/>
            <a:ext cx="2134506" cy="1150084"/>
          </a:xfrm>
          <a:prstGeom prst="homePlate">
            <a:avLst>
              <a:gd name="adj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Ambienti di apprendimento</a:t>
            </a:r>
            <a:endParaRPr lang="it-IT" dirty="0"/>
          </a:p>
        </p:txBody>
      </p:sp>
      <p:sp>
        <p:nvSpPr>
          <p:cNvPr id="9" name="Pentagon 8"/>
          <p:cNvSpPr/>
          <p:nvPr/>
        </p:nvSpPr>
        <p:spPr>
          <a:xfrm>
            <a:off x="3179786" y="2943538"/>
            <a:ext cx="4100079" cy="1034567"/>
          </a:xfrm>
          <a:prstGeom prst="homePlate">
            <a:avLst>
              <a:gd name="adj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Nuove metodologie attive (approccio olistico al sapere, apprendimento basato su attività e progetti)</a:t>
            </a:r>
            <a:endParaRPr lang="it-IT" sz="1600" dirty="0"/>
          </a:p>
        </p:txBody>
      </p:sp>
      <p:sp>
        <p:nvSpPr>
          <p:cNvPr id="10" name="Pentagon 9"/>
          <p:cNvSpPr/>
          <p:nvPr/>
        </p:nvSpPr>
        <p:spPr>
          <a:xfrm>
            <a:off x="3169288" y="4351317"/>
            <a:ext cx="2134506" cy="1201042"/>
          </a:xfrm>
          <a:prstGeom prst="homePlate">
            <a:avLst>
              <a:gd name="adj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Apprendere lavorando:</a:t>
            </a:r>
          </a:p>
          <a:p>
            <a:pPr algn="ctr"/>
            <a:r>
              <a:rPr lang="it-IT" dirty="0" smtClean="0"/>
              <a:t>l’Alternanza scuola-lavoro</a:t>
            </a:r>
            <a:endParaRPr lang="it-IT" dirty="0"/>
          </a:p>
        </p:txBody>
      </p:sp>
      <p:sp>
        <p:nvSpPr>
          <p:cNvPr id="12" name="TextBox 11"/>
          <p:cNvSpPr txBox="1"/>
          <p:nvPr/>
        </p:nvSpPr>
        <p:spPr>
          <a:xfrm>
            <a:off x="6001830" y="4230308"/>
            <a:ext cx="32555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Necessità di incoraggiare le imprese e le istituzioni pubbliche a diventare organizzazioni formative</a:t>
            </a:r>
            <a:endParaRPr lang="it-IT" dirty="0"/>
          </a:p>
        </p:txBody>
      </p:sp>
      <p:sp>
        <p:nvSpPr>
          <p:cNvPr id="13" name="Down Arrow 12"/>
          <p:cNvSpPr/>
          <p:nvPr/>
        </p:nvSpPr>
        <p:spPr>
          <a:xfrm>
            <a:off x="4538118" y="5598934"/>
            <a:ext cx="742950" cy="348343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845023" y="5820423"/>
            <a:ext cx="8417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L’ASL passa da mero “progetto” a “metodologia didattica”</a:t>
            </a:r>
            <a:endParaRPr lang="it-IT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3282590" y="1703118"/>
            <a:ext cx="55359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Ruolo importante dell’apprendimento che avviene in contesti non formali</a:t>
            </a:r>
          </a:p>
          <a:p>
            <a:r>
              <a:rPr lang="it-IT" sz="1400" dirty="0" smtClean="0"/>
              <a:t>Ambienti di apprendimento  che contribuiscono ad una nuova cultura dell’apprendimento</a:t>
            </a:r>
            <a:endParaRPr lang="it-IT" sz="1400" dirty="0"/>
          </a:p>
        </p:txBody>
      </p:sp>
      <p:cxnSp>
        <p:nvCxnSpPr>
          <p:cNvPr id="17" name="Connettore 2 16"/>
          <p:cNvCxnSpPr>
            <a:stCxn id="8" idx="3"/>
            <a:endCxn id="9" idx="1"/>
          </p:cNvCxnSpPr>
          <p:nvPr/>
        </p:nvCxnSpPr>
        <p:spPr>
          <a:xfrm flipV="1">
            <a:off x="2560966" y="3460822"/>
            <a:ext cx="618820" cy="3044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>
            <a:stCxn id="8" idx="3"/>
            <a:endCxn id="10" idx="1"/>
          </p:cNvCxnSpPr>
          <p:nvPr/>
        </p:nvCxnSpPr>
        <p:spPr>
          <a:xfrm>
            <a:off x="2560967" y="3765274"/>
            <a:ext cx="608321" cy="11865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 flipH="1">
            <a:off x="479969" y="246116"/>
            <a:ext cx="8906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L’Alternanza scuola-lavoro come metodologia didattica</a:t>
            </a:r>
          </a:p>
          <a:p>
            <a:r>
              <a:rPr lang="it-IT" b="1" dirty="0" err="1" smtClean="0"/>
              <a:t>1</a:t>
            </a:r>
            <a:r>
              <a:rPr lang="it-IT" b="1" dirty="0" smtClean="0"/>
              <a:t>. Ruoli dell’istituzione scolastica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758352" y="1180086"/>
            <a:ext cx="8493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Legge delega n. 53/03 e D. </a:t>
            </a:r>
            <a:r>
              <a:rPr lang="it-IT" b="1" dirty="0" err="1" smtClean="0"/>
              <a:t>Lgs</a:t>
            </a:r>
            <a:r>
              <a:rPr lang="it-IT" b="1" dirty="0" smtClean="0"/>
              <a:t>. n.77/2005</a:t>
            </a:r>
            <a:endParaRPr lang="it-IT" b="1" dirty="0"/>
          </a:p>
        </p:txBody>
      </p:sp>
      <p:sp>
        <p:nvSpPr>
          <p:cNvPr id="4" name="CasellaDiTesto 3"/>
          <p:cNvSpPr txBox="1"/>
          <p:nvPr/>
        </p:nvSpPr>
        <p:spPr>
          <a:xfrm rot="10800000" flipH="1" flipV="1">
            <a:off x="554630" y="218289"/>
            <a:ext cx="8692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L’Alternanza scuola-lavoro come metodologia didattica</a:t>
            </a:r>
          </a:p>
          <a:p>
            <a:r>
              <a:rPr lang="it-IT" b="1" dirty="0" err="1" smtClean="0"/>
              <a:t>1</a:t>
            </a:r>
            <a:r>
              <a:rPr lang="it-IT" b="1" dirty="0" smtClean="0"/>
              <a:t>. Ruoli dell’istituzione scolastica</a:t>
            </a:r>
            <a:endParaRPr lang="it-IT" b="1" dirty="0"/>
          </a:p>
        </p:txBody>
      </p:sp>
      <p:sp>
        <p:nvSpPr>
          <p:cNvPr id="5" name="CasellaDiTesto 4"/>
          <p:cNvSpPr txBox="1"/>
          <p:nvPr/>
        </p:nvSpPr>
        <p:spPr>
          <a:xfrm flipH="1">
            <a:off x="441600" y="1987475"/>
            <a:ext cx="4305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693131" y="1997839"/>
            <a:ext cx="67363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ea typeface="Times New Roman" charset="0"/>
                <a:cs typeface="Times New Roman" charset="0"/>
              </a:rPr>
              <a:t> 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370417" y="1807309"/>
            <a:ext cx="9271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L’alternanza riconosce la possibilità di realizzare i corsi del secondo ciclo in alternanza scuola-lavoro, come modalità del percorso formativo progettata, attuata e valutata dall'istituzione scolastica e formativa in collaborazione con le imprese, con le rispettive associazioni di rappresentanza e con le camere di commercio, industria, artigianato e agricoltura</a:t>
            </a:r>
            <a:endParaRPr lang="it-IT" sz="1600" dirty="0">
              <a:solidFill>
                <a:srgbClr val="00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444499" y="3175001"/>
            <a:ext cx="8752417" cy="10772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uFill>
                  <a:solidFill>
                    <a:schemeClr val="tx1"/>
                  </a:solidFill>
                </a:uFill>
                <a:ea typeface="Times New Roman" charset="0"/>
                <a:cs typeface="Times New Roman" charset="0"/>
              </a:rPr>
              <a:t>L’alternanza attiva “modalità di apprendimento flessibili e equivalenti sotto il profilo culturale ed educativo, rispetto agli esiti dei percorsi del secondo ciclo, che colleghino sistematicamente la formazione in aula con l'esperienza pratica”</a:t>
            </a:r>
          </a:p>
          <a:p>
            <a:endParaRPr lang="it-IT" sz="1600" dirty="0"/>
          </a:p>
        </p:txBody>
      </p:sp>
      <p:sp>
        <p:nvSpPr>
          <p:cNvPr id="10" name="Rettangolo 9"/>
          <p:cNvSpPr/>
          <p:nvPr/>
        </p:nvSpPr>
        <p:spPr>
          <a:xfrm flipH="1">
            <a:off x="525664" y="4470326"/>
            <a:ext cx="8773582" cy="155011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/>
              <a:t>s</a:t>
            </a:r>
            <a:endParaRPr lang="it-IT" sz="1400" b="1" dirty="0"/>
          </a:p>
        </p:txBody>
      </p:sp>
      <p:sp>
        <p:nvSpPr>
          <p:cNvPr id="11" name="CasellaDiTesto 10"/>
          <p:cNvSpPr txBox="1"/>
          <p:nvPr/>
        </p:nvSpPr>
        <p:spPr>
          <a:xfrm flipH="1">
            <a:off x="519986" y="4460325"/>
            <a:ext cx="86997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ea typeface="Times New Roman" charset="0"/>
                <a:cs typeface="Times New Roman" charset="0"/>
              </a:rPr>
              <a:t>I periodi di apprendimento mediante esperienze di lavoro sono articolati secondo criteri di </a:t>
            </a:r>
            <a:r>
              <a:rPr lang="it-IT" sz="1600" b="1" dirty="0" smtClean="0">
                <a:ea typeface="Times New Roman" charset="0"/>
                <a:cs typeface="Times New Roman" charset="0"/>
              </a:rPr>
              <a:t>gradualità e progressività </a:t>
            </a:r>
            <a:r>
              <a:rPr lang="it-IT" sz="1600" dirty="0" smtClean="0">
                <a:ea typeface="Times New Roman" charset="0"/>
                <a:cs typeface="Times New Roman" charset="0"/>
              </a:rPr>
              <a:t>che rispettino lo sviluppo personale, culturale e professionale degli studenti in relazione alla loro età, e sono dimensionati tenendo conto degli </a:t>
            </a:r>
            <a:r>
              <a:rPr lang="it-IT" sz="1600" b="1" dirty="0" smtClean="0">
                <a:ea typeface="Times New Roman" charset="0"/>
                <a:cs typeface="Times New Roman" charset="0"/>
              </a:rPr>
              <a:t>obiettivi formativi dei diversi percorsi del sistema dei licei e del sistema dell'istruzione e della formazione professionale</a:t>
            </a:r>
            <a:endParaRPr lang="it-IT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tro">
  <a:themeElements>
    <a:clrScheme name="Astr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tr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t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solidFill>
          <a:schemeClr val="bg1"/>
        </a:solidFill>
      </a:spPr>
      <a:bodyPr rtlCol="0" anchor="ctr"/>
      <a:lstStyle>
        <a:defPPr algn="ctr">
          <a:defRPr sz="1400" b="1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Astro.thmx</Template>
  <TotalTime>1058</TotalTime>
  <Words>2206</Words>
  <Application>Microsoft Macintosh PowerPoint</Application>
  <PresentationFormat>A4 (21x29,7 cm)</PresentationFormat>
  <Paragraphs>243</Paragraphs>
  <Slides>20</Slides>
  <Notes>4</Notes>
  <HiddenSlides>0</HiddenSlides>
  <MMClips>0</MMClips>
  <ScaleCrop>false</ScaleCrop>
  <HeadingPairs>
    <vt:vector size="6" baseType="variant">
      <vt:variant>
        <vt:lpstr>Modello struttura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2" baseType="lpstr">
      <vt:lpstr>Astro</vt:lpstr>
      <vt:lpstr>GraphicsWizard</vt:lpstr>
      <vt:lpstr>L’Alternanza  scuola-lavoro come metodologia didattica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</vt:vector>
  </TitlesOfParts>
  <Company>Università Comm.le L. Bocconi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L’alternanza scuola-lavoro come metodologia didattica</dc:title>
  <dc:creator>Mariagiovanna Di Feo</dc:creator>
  <cp:lastModifiedBy>Mariagiovanna Di Feo</cp:lastModifiedBy>
  <cp:revision>39</cp:revision>
  <dcterms:created xsi:type="dcterms:W3CDTF">2011-05-16T20:15:16Z</dcterms:created>
  <dcterms:modified xsi:type="dcterms:W3CDTF">2011-05-16T20:16:29Z</dcterms:modified>
</cp:coreProperties>
</file>