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6912" autoAdjust="0"/>
    <p:restoredTop sz="94660"/>
  </p:normalViewPr>
  <p:slideViewPr>
    <p:cSldViewPr>
      <p:cViewPr>
        <p:scale>
          <a:sx n="100" d="100"/>
          <a:sy n="100" d="100"/>
        </p:scale>
        <p:origin x="-88"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4892EE9-82F2-4A71-8090-29BC8379A131}" type="datetimeFigureOut">
              <a:rPr lang="it-IT" smtClean="0"/>
              <a:pPr/>
              <a:t>5/17/11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4892EE9-82F2-4A71-8090-29BC8379A131}" type="datetimeFigureOut">
              <a:rPr lang="it-IT" smtClean="0"/>
              <a:pPr/>
              <a:t>5/17/11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4892EE9-82F2-4A71-8090-29BC8379A131}" type="datetimeFigureOut">
              <a:rPr lang="it-IT" smtClean="0"/>
              <a:pPr/>
              <a:t>5/17/11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4892EE9-82F2-4A71-8090-29BC8379A131}" type="datetimeFigureOut">
              <a:rPr lang="it-IT" smtClean="0"/>
              <a:pPr/>
              <a:t>5/17/11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4892EE9-82F2-4A71-8090-29BC8379A131}" type="datetimeFigureOut">
              <a:rPr lang="it-IT" smtClean="0"/>
              <a:pPr/>
              <a:t>5/17/11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4892EE9-82F2-4A71-8090-29BC8379A131}" type="datetimeFigureOut">
              <a:rPr lang="it-IT" smtClean="0"/>
              <a:pPr/>
              <a:t>5/17/11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4892EE9-82F2-4A71-8090-29BC8379A131}" type="datetimeFigureOut">
              <a:rPr lang="it-IT" smtClean="0"/>
              <a:pPr/>
              <a:t>5/17/11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4892EE9-82F2-4A71-8090-29BC8379A131}" type="datetimeFigureOut">
              <a:rPr lang="it-IT" smtClean="0"/>
              <a:pPr/>
              <a:t>5/17/11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4892EE9-82F2-4A71-8090-29BC8379A131}" type="datetimeFigureOut">
              <a:rPr lang="it-IT" smtClean="0"/>
              <a:pPr/>
              <a:t>5/17/11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4892EE9-82F2-4A71-8090-29BC8379A131}" type="datetimeFigureOut">
              <a:rPr lang="it-IT" smtClean="0"/>
              <a:pPr/>
              <a:t>5/17/11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4892EE9-82F2-4A71-8090-29BC8379A131}" type="datetimeFigureOut">
              <a:rPr lang="it-IT" smtClean="0"/>
              <a:pPr/>
              <a:t>5/17/11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CD76ABC-1239-4B13-8834-FDE1CCF0E5AF}"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892EE9-82F2-4A71-8090-29BC8379A131}" type="datetimeFigureOut">
              <a:rPr lang="it-IT" smtClean="0"/>
              <a:pPr/>
              <a:t>5/17/11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D76ABC-1239-4B13-8834-FDE1CCF0E5AF}"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lum/>
          </a:blip>
          <a:srcRect/>
          <a:stretch>
            <a:fillRect t="-27000" b="-27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smtClean="0">
                <a:solidFill>
                  <a:srgbClr val="00FF00"/>
                </a:solidFill>
              </a:rPr>
              <a:t>L’alternanza scuola-lavoro</a:t>
            </a:r>
            <a:br>
              <a:rPr lang="it-IT" dirty="0" smtClean="0">
                <a:solidFill>
                  <a:srgbClr val="00FF00"/>
                </a:solidFill>
              </a:rPr>
            </a:br>
            <a:r>
              <a:rPr lang="it-IT" dirty="0" smtClean="0">
                <a:solidFill>
                  <a:srgbClr val="00FF00"/>
                </a:solidFill>
              </a:rPr>
              <a:t>come</a:t>
            </a:r>
            <a:br>
              <a:rPr lang="it-IT" dirty="0" smtClean="0">
                <a:solidFill>
                  <a:srgbClr val="00FF00"/>
                </a:solidFill>
              </a:rPr>
            </a:br>
            <a:r>
              <a:rPr lang="it-IT" dirty="0" smtClean="0">
                <a:solidFill>
                  <a:srgbClr val="00FF00"/>
                </a:solidFill>
              </a:rPr>
              <a:t>metodologia didattica</a:t>
            </a:r>
            <a:endParaRPr lang="it-IT" dirty="0">
              <a:solidFill>
                <a:srgbClr val="00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0"/>
            <a:ext cx="9144000" cy="6858000"/>
          </a:xfr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txBody>
          <a:bodyPr>
            <a:normAutofit fontScale="47500" lnSpcReduction="20000"/>
          </a:bodyPr>
          <a:lstStyle/>
          <a:p>
            <a:r>
              <a:rPr lang="it-IT" b="1" dirty="0"/>
              <a:t>I nuovi modelli organizzativi </a:t>
            </a:r>
            <a:endParaRPr lang="it-IT" dirty="0"/>
          </a:p>
          <a:p>
            <a:pPr lvl="0"/>
            <a:r>
              <a:rPr lang="it-IT" sz="3800" b="1" dirty="0">
                <a:solidFill>
                  <a:schemeClr val="bg1"/>
                </a:solidFill>
                <a:latin typeface="Comic Sans MS" pitchFamily="66" charset="0"/>
              </a:rPr>
              <a:t>DIPARTIMENTI</a:t>
            </a:r>
            <a:r>
              <a:rPr lang="it-IT" sz="3800" dirty="0">
                <a:solidFill>
                  <a:schemeClr val="bg1"/>
                </a:solidFill>
                <a:latin typeface="Comic Sans MS" pitchFamily="66" charset="0"/>
              </a:rPr>
              <a:t>:</a:t>
            </a:r>
            <a:r>
              <a:rPr lang="it-IT" dirty="0"/>
              <a:t> per il sostegno alla didattica e alla progettazione formativa</a:t>
            </a:r>
          </a:p>
          <a:p>
            <a:r>
              <a:rPr lang="it-IT" b="1" dirty="0"/>
              <a:t> </a:t>
            </a:r>
            <a:endParaRPr lang="it-IT" dirty="0"/>
          </a:p>
          <a:p>
            <a:pPr lvl="0"/>
            <a:r>
              <a:rPr lang="it-IT" sz="3800" b="1" dirty="0">
                <a:solidFill>
                  <a:schemeClr val="bg1"/>
                </a:solidFill>
                <a:latin typeface="Comic Sans MS" pitchFamily="66" charset="0"/>
              </a:rPr>
              <a:t>COMITATO TECNICO – SCIENTIFICO </a:t>
            </a:r>
            <a:r>
              <a:rPr lang="it-IT" b="1" dirty="0"/>
              <a:t>: </a:t>
            </a:r>
            <a:r>
              <a:rPr lang="it-IT" dirty="0"/>
              <a:t>finalizzato a rafforzare il raccordo sinergico tra gli obiettivi educativi della scuola, le esigenze del territorio e i fabbisogni professionali espressi dal mondo produttivo.</a:t>
            </a:r>
          </a:p>
          <a:p>
            <a:r>
              <a:rPr lang="it-IT" dirty="0"/>
              <a:t> </a:t>
            </a:r>
          </a:p>
          <a:p>
            <a:r>
              <a:rPr lang="it-IT" sz="3800" b="1" dirty="0">
                <a:solidFill>
                  <a:schemeClr val="bg1"/>
                </a:solidFill>
                <a:latin typeface="Comic Sans MS" pitchFamily="66" charset="0"/>
              </a:rPr>
              <a:t>Sistema regionale/territoriale: i soggetti coinvolti</a:t>
            </a:r>
            <a:endParaRPr lang="it-IT" sz="3800" dirty="0">
              <a:solidFill>
                <a:schemeClr val="bg1"/>
              </a:solidFill>
              <a:latin typeface="Comic Sans MS" pitchFamily="66" charset="0"/>
            </a:endParaRPr>
          </a:p>
          <a:p>
            <a:pPr lvl="0"/>
            <a:r>
              <a:rPr lang="it-IT" dirty="0"/>
              <a:t> Regione</a:t>
            </a:r>
          </a:p>
          <a:p>
            <a:pPr lvl="0"/>
            <a:r>
              <a:rPr lang="it-IT" dirty="0"/>
              <a:t> Enti locali </a:t>
            </a:r>
          </a:p>
          <a:p>
            <a:pPr lvl="0"/>
            <a:r>
              <a:rPr lang="it-IT" dirty="0"/>
              <a:t> USR </a:t>
            </a:r>
          </a:p>
          <a:p>
            <a:pPr lvl="0"/>
            <a:r>
              <a:rPr lang="it-IT" dirty="0"/>
              <a:t> Camere commercio </a:t>
            </a:r>
          </a:p>
          <a:p>
            <a:pPr lvl="0"/>
            <a:r>
              <a:rPr lang="it-IT" dirty="0"/>
              <a:t> Associazioni imprenditoriali </a:t>
            </a:r>
          </a:p>
          <a:p>
            <a:pPr lvl="0"/>
            <a:r>
              <a:rPr lang="it-IT" dirty="0"/>
              <a:t> Parti sociali </a:t>
            </a:r>
          </a:p>
          <a:p>
            <a:pPr lvl="0"/>
            <a:r>
              <a:rPr lang="it-IT" dirty="0"/>
              <a:t> Enti di ricerca </a:t>
            </a:r>
          </a:p>
          <a:p>
            <a:pPr lvl="0"/>
            <a:r>
              <a:rPr lang="it-IT" dirty="0"/>
              <a:t> Università</a:t>
            </a:r>
          </a:p>
          <a:p>
            <a:r>
              <a:rPr lang="it-IT" sz="3800" b="1" dirty="0">
                <a:solidFill>
                  <a:schemeClr val="bg1"/>
                </a:solidFill>
                <a:latin typeface="Comic Sans MS" pitchFamily="66" charset="0"/>
              </a:rPr>
              <a:t>Livello operativo locale: i soggetti coinvolti</a:t>
            </a:r>
            <a:endParaRPr lang="it-IT" sz="3800" dirty="0">
              <a:solidFill>
                <a:schemeClr val="bg1"/>
              </a:solidFill>
              <a:latin typeface="Comic Sans MS" pitchFamily="66" charset="0"/>
            </a:endParaRPr>
          </a:p>
          <a:p>
            <a:pPr lvl="0"/>
            <a:r>
              <a:rPr lang="it-IT" dirty="0"/>
              <a:t> singole istituzioni scolastiche e formative</a:t>
            </a:r>
          </a:p>
          <a:p>
            <a:pPr lvl="0"/>
            <a:r>
              <a:rPr lang="it-IT" dirty="0"/>
              <a:t> rete istituzioni scolastiche e formative</a:t>
            </a:r>
          </a:p>
          <a:p>
            <a:pPr lvl="0"/>
            <a:r>
              <a:rPr lang="it-IT" dirty="0"/>
              <a:t>  imprese</a:t>
            </a:r>
          </a:p>
          <a:p>
            <a:pPr lvl="0"/>
            <a:r>
              <a:rPr lang="it-IT" dirty="0"/>
              <a:t> enti (e associazioni)  pubblici e privati - compreso       	terzo settore</a:t>
            </a:r>
          </a:p>
          <a:p>
            <a:pPr lvl="0"/>
            <a:r>
              <a:rPr lang="it-IT" dirty="0"/>
              <a:t> Famiglie</a:t>
            </a:r>
          </a:p>
          <a:p>
            <a:pPr lvl="0"/>
            <a:r>
              <a:rPr lang="it-IT" sz="3800" b="1" dirty="0">
                <a:solidFill>
                  <a:schemeClr val="bg1"/>
                </a:solidFill>
                <a:latin typeface="Comic Sans MS" pitchFamily="66" charset="0"/>
              </a:rPr>
              <a:t>Livello operativo locale: i soggetti coinvolti</a:t>
            </a:r>
            <a:endParaRPr lang="it-IT" sz="3800" dirty="0">
              <a:solidFill>
                <a:schemeClr val="bg1"/>
              </a:solidFill>
              <a:latin typeface="Comic Sans MS" pitchFamily="66" charset="0"/>
            </a:endParaRPr>
          </a:p>
          <a:p>
            <a:pPr lvl="0"/>
            <a:r>
              <a:rPr lang="it-IT" dirty="0"/>
              <a:t> singole istituzioni scolastiche e formative</a:t>
            </a:r>
          </a:p>
          <a:p>
            <a:pPr lvl="0"/>
            <a:r>
              <a:rPr lang="it-IT" dirty="0"/>
              <a:t> rete istituzioni scolastiche e formative</a:t>
            </a:r>
          </a:p>
          <a:p>
            <a:pPr lvl="0"/>
            <a:r>
              <a:rPr lang="it-IT" dirty="0"/>
              <a:t>  imprese</a:t>
            </a:r>
          </a:p>
          <a:p>
            <a:pPr lvl="0"/>
            <a:r>
              <a:rPr lang="it-IT" dirty="0"/>
              <a:t> enti (e associazioni)  pubblici e privati - compreso       	terzo settore</a:t>
            </a:r>
          </a:p>
          <a:p>
            <a:pPr lvl="0"/>
            <a:r>
              <a:rPr lang="it-IT" dirty="0"/>
              <a:t> famiglie</a:t>
            </a:r>
          </a:p>
          <a:p>
            <a:pPr lvl="0"/>
            <a:r>
              <a:rPr lang="it-IT" dirty="0"/>
              <a:t> </a:t>
            </a:r>
            <a:r>
              <a:rPr lang="it-IT" dirty="0" smtClean="0"/>
              <a:t>studenti</a:t>
            </a: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0"/>
            <a:ext cx="9144000" cy="6858000"/>
          </a:xfr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txBody>
          <a:bodyPr>
            <a:normAutofit fontScale="47500" lnSpcReduction="20000"/>
          </a:bodyPr>
          <a:lstStyle/>
          <a:p>
            <a:endParaRPr lang="it-IT" b="1" dirty="0" smtClean="0"/>
          </a:p>
          <a:p>
            <a:r>
              <a:rPr lang="it-IT" b="1" dirty="0" smtClean="0">
                <a:solidFill>
                  <a:schemeClr val="bg1"/>
                </a:solidFill>
                <a:latin typeface="Comic Sans MS" pitchFamily="66" charset="0"/>
              </a:rPr>
              <a:t>COMPETENZE </a:t>
            </a:r>
            <a:r>
              <a:rPr lang="it-IT" b="1" dirty="0">
                <a:solidFill>
                  <a:schemeClr val="bg1"/>
                </a:solidFill>
                <a:latin typeface="Comic Sans MS" pitchFamily="66" charset="0"/>
              </a:rPr>
              <a:t>DEGLI ORGANI COLLEGIALI</a:t>
            </a:r>
            <a:r>
              <a:rPr lang="it-IT" dirty="0">
                <a:solidFill>
                  <a:schemeClr val="bg1"/>
                </a:solidFill>
                <a:latin typeface="Comic Sans MS" pitchFamily="66" charset="0"/>
              </a:rPr>
              <a:t> </a:t>
            </a:r>
            <a:endParaRPr lang="it-IT" sz="4000" dirty="0">
              <a:solidFill>
                <a:schemeClr val="bg1"/>
              </a:solidFill>
              <a:latin typeface="Comic Sans MS" pitchFamily="66" charset="0"/>
            </a:endParaRPr>
          </a:p>
          <a:p>
            <a:pPr lvl="0"/>
            <a:r>
              <a:rPr lang="it-IT" dirty="0"/>
              <a:t>a) </a:t>
            </a:r>
            <a:r>
              <a:rPr lang="it-IT" b="1" dirty="0">
                <a:solidFill>
                  <a:schemeClr val="bg1"/>
                </a:solidFill>
                <a:latin typeface="Comic Sans MS" pitchFamily="66" charset="0"/>
              </a:rPr>
              <a:t>Consigli di classe</a:t>
            </a:r>
            <a:r>
              <a:rPr lang="it-IT" dirty="0">
                <a:solidFill>
                  <a:schemeClr val="bg1"/>
                </a:solidFill>
                <a:latin typeface="Comic Sans MS" pitchFamily="66" charset="0"/>
              </a:rPr>
              <a:t> </a:t>
            </a:r>
            <a:endParaRPr lang="it-IT" sz="4000" dirty="0">
              <a:solidFill>
                <a:schemeClr val="bg1"/>
              </a:solidFill>
              <a:latin typeface="Comic Sans MS" pitchFamily="66" charset="0"/>
            </a:endParaRPr>
          </a:p>
          <a:p>
            <a:pPr lvl="0"/>
            <a:r>
              <a:rPr lang="it-IT" dirty="0"/>
              <a:t>          acquisire le richieste degli alunni e delle </a:t>
            </a:r>
            <a:r>
              <a:rPr lang="it-IT" dirty="0">
                <a:solidFill>
                  <a:schemeClr val="bg1"/>
                </a:solidFill>
              </a:rPr>
              <a:t>	</a:t>
            </a:r>
            <a:r>
              <a:rPr lang="it-IT" dirty="0"/>
              <a:t>famiglie;</a:t>
            </a:r>
            <a:endParaRPr lang="it-IT" sz="4000" dirty="0"/>
          </a:p>
          <a:p>
            <a:pPr lvl="0"/>
            <a:r>
              <a:rPr lang="it-IT" dirty="0"/>
              <a:t>       </a:t>
            </a:r>
            <a:r>
              <a:rPr lang="it-IT" dirty="0" smtClean="0"/>
              <a:t>   elaborare </a:t>
            </a:r>
            <a:r>
              <a:rPr lang="it-IT" dirty="0"/>
              <a:t>ipotesi di percorsi 	individualizzati;</a:t>
            </a:r>
            <a:endParaRPr lang="it-IT" sz="4000" dirty="0"/>
          </a:p>
          <a:p>
            <a:pPr lvl="0"/>
            <a:r>
              <a:rPr lang="it-IT" dirty="0"/>
              <a:t> </a:t>
            </a:r>
            <a:r>
              <a:rPr lang="it-IT" dirty="0" smtClean="0"/>
              <a:t>         articolare </a:t>
            </a:r>
            <a:r>
              <a:rPr lang="it-IT" dirty="0"/>
              <a:t>il percorso formativo in MODULI;</a:t>
            </a:r>
            <a:endParaRPr lang="it-IT" sz="4000" dirty="0"/>
          </a:p>
          <a:p>
            <a:pPr lvl="0"/>
            <a:r>
              <a:rPr lang="it-IT" dirty="0"/>
              <a:t> </a:t>
            </a:r>
            <a:r>
              <a:rPr lang="it-IT" dirty="0" smtClean="0"/>
              <a:t>         predisporre </a:t>
            </a:r>
            <a:r>
              <a:rPr lang="it-IT" dirty="0"/>
              <a:t>il contratto formativo;</a:t>
            </a:r>
            <a:endParaRPr lang="it-IT" sz="4000" dirty="0"/>
          </a:p>
          <a:p>
            <a:pPr lvl="0"/>
            <a:r>
              <a:rPr lang="it-IT" dirty="0"/>
              <a:t> </a:t>
            </a:r>
            <a:r>
              <a:rPr lang="it-IT" dirty="0" smtClean="0"/>
              <a:t>         programmare </a:t>
            </a:r>
            <a:r>
              <a:rPr lang="it-IT" dirty="0"/>
              <a:t>le attività didattiche a scuola 	e in azienda</a:t>
            </a:r>
            <a:endParaRPr lang="it-IT" sz="4000" dirty="0"/>
          </a:p>
          <a:p>
            <a:pPr lvl="0"/>
            <a:r>
              <a:rPr lang="it-IT" dirty="0"/>
              <a:t> </a:t>
            </a:r>
            <a:r>
              <a:rPr lang="it-IT" dirty="0" smtClean="0"/>
              <a:t>         Controllare </a:t>
            </a:r>
            <a:r>
              <a:rPr lang="it-IT" dirty="0"/>
              <a:t>i processi e valutare i risultati</a:t>
            </a:r>
            <a:endParaRPr lang="it-IT" sz="4000" dirty="0"/>
          </a:p>
          <a:p>
            <a:r>
              <a:rPr lang="it-IT" dirty="0"/>
              <a:t> </a:t>
            </a:r>
            <a:endParaRPr lang="it-IT" sz="4000" dirty="0"/>
          </a:p>
          <a:p>
            <a:r>
              <a:rPr lang="it-IT" b="1" dirty="0">
                <a:solidFill>
                  <a:schemeClr val="bg1"/>
                </a:solidFill>
                <a:latin typeface="Comic Sans MS" pitchFamily="66" charset="0"/>
              </a:rPr>
              <a:t>b) Collegio dei docenti</a:t>
            </a:r>
            <a:r>
              <a:rPr lang="it-IT" b="1" dirty="0"/>
              <a:t>:</a:t>
            </a:r>
            <a:r>
              <a:rPr lang="it-IT" dirty="0"/>
              <a:t> </a:t>
            </a:r>
            <a:endParaRPr lang="it-IT" sz="4000" dirty="0"/>
          </a:p>
          <a:p>
            <a:r>
              <a:rPr lang="it-IT" dirty="0"/>
              <a:t> -  individuare, sulla base delle proposte avanzate dai singoli Consigli di classe, quantità e tipologia dei percorsi </a:t>
            </a:r>
            <a:r>
              <a:rPr lang="it-IT" dirty="0" smtClean="0"/>
              <a:t> </a:t>
            </a:r>
          </a:p>
          <a:p>
            <a:pPr>
              <a:buNone/>
            </a:pPr>
            <a:r>
              <a:rPr lang="it-IT" dirty="0" smtClean="0"/>
              <a:t>            da </a:t>
            </a:r>
            <a:r>
              <a:rPr lang="it-IT" dirty="0"/>
              <a:t>avviare per inserirli nel POF;</a:t>
            </a:r>
            <a:endParaRPr lang="it-IT" sz="4000" dirty="0"/>
          </a:p>
          <a:p>
            <a:pPr lvl="0"/>
            <a:r>
              <a:rPr lang="it-IT" dirty="0"/>
              <a:t>  definire le competenze del: </a:t>
            </a:r>
            <a:endParaRPr lang="it-IT" sz="4000" dirty="0"/>
          </a:p>
          <a:p>
            <a:pPr lvl="1"/>
            <a:r>
              <a:rPr lang="it-IT" dirty="0"/>
              <a:t> tutor formativo;</a:t>
            </a:r>
            <a:endParaRPr lang="it-IT" sz="3600" dirty="0"/>
          </a:p>
          <a:p>
            <a:pPr lvl="1"/>
            <a:r>
              <a:rPr lang="it-IT" dirty="0"/>
              <a:t> dei componenti interni del gruppo di 	progetto. </a:t>
            </a:r>
            <a:endParaRPr lang="it-IT" sz="3600" dirty="0"/>
          </a:p>
          <a:p>
            <a:pPr lvl="0"/>
            <a:r>
              <a:rPr lang="it-IT" dirty="0"/>
              <a:t>  valutare i risultati </a:t>
            </a:r>
            <a:r>
              <a:rPr lang="it-IT" dirty="0" smtClean="0"/>
              <a:t>  ….</a:t>
            </a:r>
            <a:endParaRPr lang="it-IT" sz="4000" dirty="0" smtClean="0"/>
          </a:p>
          <a:p>
            <a:pPr lvl="0"/>
            <a:r>
              <a:rPr lang="it-IT" b="1" dirty="0" smtClean="0"/>
              <a:t> </a:t>
            </a:r>
            <a:r>
              <a:rPr lang="it-IT" sz="3800" b="1" dirty="0">
                <a:solidFill>
                  <a:schemeClr val="bg1"/>
                </a:solidFill>
                <a:latin typeface="Comic Sans MS" pitchFamily="66" charset="0"/>
              </a:rPr>
              <a:t>Consiglio di Istituto (CdI)</a:t>
            </a:r>
            <a:r>
              <a:rPr lang="it-IT" sz="3800" dirty="0">
                <a:solidFill>
                  <a:schemeClr val="bg1"/>
                </a:solidFill>
                <a:latin typeface="Comic Sans MS" pitchFamily="66" charset="0"/>
              </a:rPr>
              <a:t> </a:t>
            </a:r>
          </a:p>
          <a:p>
            <a:r>
              <a:rPr lang="it-IT" sz="3800" b="1" dirty="0">
                <a:solidFill>
                  <a:schemeClr val="bg1"/>
                </a:solidFill>
                <a:latin typeface="Comic Sans MS" pitchFamily="66" charset="0"/>
              </a:rPr>
              <a:t>Il CdI definisce le risorse necessarie per la realizzazione dei progetti di alternanza previsti nel POF.</a:t>
            </a:r>
            <a:endParaRPr lang="it-IT" sz="3800" dirty="0">
              <a:solidFill>
                <a:schemeClr val="bg1"/>
              </a:solidFill>
              <a:latin typeface="Comic Sans MS" pitchFamily="66" charset="0"/>
            </a:endParaRPr>
          </a:p>
          <a:p>
            <a:r>
              <a:rPr lang="it-IT" sz="3800" b="1" dirty="0">
                <a:solidFill>
                  <a:schemeClr val="bg1"/>
                </a:solidFill>
                <a:latin typeface="Comic Sans MS" pitchFamily="66" charset="0"/>
              </a:rPr>
              <a:t>D)  Gruppo tecnico di progetto </a:t>
            </a:r>
            <a:endParaRPr lang="it-IT" sz="3800" dirty="0">
              <a:solidFill>
                <a:schemeClr val="bg1"/>
              </a:solidFill>
              <a:latin typeface="Comic Sans MS" pitchFamily="66" charset="0"/>
            </a:endParaRPr>
          </a:p>
          <a:p>
            <a:r>
              <a:rPr lang="it-IT" sz="3800" b="1" dirty="0">
                <a:solidFill>
                  <a:schemeClr val="bg1"/>
                </a:solidFill>
                <a:latin typeface="Comic Sans MS" pitchFamily="66" charset="0"/>
              </a:rPr>
              <a:t>Può essere costituito un gruppo tecnico costituito da: </a:t>
            </a:r>
            <a:endParaRPr lang="it-IT" sz="3800" dirty="0">
              <a:solidFill>
                <a:schemeClr val="bg1"/>
              </a:solidFill>
              <a:latin typeface="Comic Sans MS" pitchFamily="66" charset="0"/>
            </a:endParaRPr>
          </a:p>
          <a:p>
            <a:pPr lvl="0"/>
            <a:r>
              <a:rPr lang="it-IT" sz="3800" b="1" dirty="0">
                <a:solidFill>
                  <a:schemeClr val="bg1"/>
                </a:solidFill>
                <a:latin typeface="Comic Sans MS" pitchFamily="66" charset="0"/>
              </a:rPr>
              <a:t>         docenti discipline coinvolte,</a:t>
            </a:r>
            <a:endParaRPr lang="it-IT" sz="3800" dirty="0">
              <a:solidFill>
                <a:schemeClr val="bg1"/>
              </a:solidFill>
              <a:latin typeface="Comic Sans MS" pitchFamily="66" charset="0"/>
            </a:endParaRPr>
          </a:p>
          <a:p>
            <a:pPr lvl="0"/>
            <a:r>
              <a:rPr lang="it-IT" sz="3800" b="1" dirty="0">
                <a:solidFill>
                  <a:schemeClr val="bg1"/>
                </a:solidFill>
                <a:latin typeface="Comic Sans MS" pitchFamily="66" charset="0"/>
              </a:rPr>
              <a:t>         tutor formativo,</a:t>
            </a:r>
            <a:endParaRPr lang="it-IT" sz="3800" dirty="0">
              <a:solidFill>
                <a:schemeClr val="bg1"/>
              </a:solidFill>
              <a:latin typeface="Comic Sans MS" pitchFamily="66" charset="0"/>
            </a:endParaRPr>
          </a:p>
          <a:p>
            <a:pPr lvl="0"/>
            <a:r>
              <a:rPr lang="it-IT" sz="3800" b="1" dirty="0">
                <a:solidFill>
                  <a:schemeClr val="bg1"/>
                </a:solidFill>
                <a:latin typeface="Comic Sans MS" pitchFamily="66" charset="0"/>
              </a:rPr>
              <a:t>         tutor aziendale,</a:t>
            </a:r>
            <a:endParaRPr lang="it-IT" sz="3800" dirty="0">
              <a:solidFill>
                <a:schemeClr val="bg1"/>
              </a:solidFill>
              <a:latin typeface="Comic Sans MS" pitchFamily="66" charset="0"/>
            </a:endParaRPr>
          </a:p>
          <a:p>
            <a:pPr lvl="0"/>
            <a:r>
              <a:rPr lang="it-IT" sz="3800" b="1" dirty="0">
                <a:solidFill>
                  <a:schemeClr val="bg1"/>
                </a:solidFill>
                <a:latin typeface="Comic Sans MS" pitchFamily="66" charset="0"/>
              </a:rPr>
              <a:t>        </a:t>
            </a:r>
            <a:r>
              <a:rPr lang="it-IT" sz="3800" b="1" dirty="0" smtClean="0">
                <a:solidFill>
                  <a:schemeClr val="bg1"/>
                </a:solidFill>
                <a:latin typeface="Comic Sans MS" pitchFamily="66" charset="0"/>
              </a:rPr>
              <a:t> esperti </a:t>
            </a:r>
            <a:r>
              <a:rPr lang="it-IT" sz="3800" b="1" dirty="0">
                <a:solidFill>
                  <a:schemeClr val="bg1"/>
                </a:solidFill>
                <a:latin typeface="Comic Sans MS" pitchFamily="66" charset="0"/>
              </a:rPr>
              <a:t>del mondo della produzione,</a:t>
            </a:r>
            <a:endParaRPr lang="it-IT" sz="3800" dirty="0">
              <a:solidFill>
                <a:schemeClr val="bg1"/>
              </a:solidFill>
              <a:latin typeface="Comic Sans MS" pitchFamily="66" charset="0"/>
            </a:endParaRPr>
          </a:p>
          <a:p>
            <a:pPr lvl="0"/>
            <a:r>
              <a:rPr lang="it-IT" sz="3800" b="1" dirty="0">
                <a:solidFill>
                  <a:schemeClr val="bg1"/>
                </a:solidFill>
                <a:latin typeface="Comic Sans MS" pitchFamily="66" charset="0"/>
              </a:rPr>
              <a:t> </a:t>
            </a:r>
            <a:r>
              <a:rPr lang="it-IT" sz="3800" b="1" dirty="0" smtClean="0">
                <a:solidFill>
                  <a:schemeClr val="bg1"/>
                </a:solidFill>
                <a:latin typeface="Comic Sans MS" pitchFamily="66" charset="0"/>
              </a:rPr>
              <a:t>        altri </a:t>
            </a:r>
            <a:r>
              <a:rPr lang="it-IT" sz="3800" b="1" dirty="0">
                <a:solidFill>
                  <a:schemeClr val="bg1"/>
                </a:solidFill>
                <a:latin typeface="Comic Sans MS" pitchFamily="66" charset="0"/>
              </a:rPr>
              <a:t>soggetti.</a:t>
            </a:r>
            <a:r>
              <a:rPr lang="it-IT" sz="3800" dirty="0">
                <a:solidFill>
                  <a:schemeClr val="bg1"/>
                </a:solidFill>
                <a:latin typeface="Comic Sans MS" pitchFamily="66"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285720" y="0"/>
            <a:ext cx="8229600" cy="928670"/>
          </a:xfrm>
        </p:spPr>
        <p:txBody>
          <a:bodyPr>
            <a:noAutofit/>
          </a:bodyPr>
          <a:lstStyle/>
          <a:p>
            <a:pPr algn="l"/>
            <a:r>
              <a:rPr lang="it-IT" sz="3600" dirty="0" smtClean="0"/>
              <a:t>Le </a:t>
            </a:r>
            <a:r>
              <a:rPr lang="it-IT" sz="3600" dirty="0"/>
              <a:t>tematiche dell’orientamento, del sostegno e della </a:t>
            </a:r>
            <a:r>
              <a:rPr lang="it-IT" sz="3600" dirty="0" smtClean="0"/>
              <a:t>motivazione</a:t>
            </a:r>
            <a:endParaRPr lang="it-IT" sz="3600" dirty="0"/>
          </a:p>
        </p:txBody>
      </p:sp>
      <p:sp>
        <p:nvSpPr>
          <p:cNvPr id="3" name="Segnaposto contenuto 2"/>
          <p:cNvSpPr>
            <a:spLocks noGrp="1"/>
          </p:cNvSpPr>
          <p:nvPr>
            <p:ph idx="1"/>
          </p:nvPr>
        </p:nvSpPr>
        <p:spPr>
          <a:xfrm>
            <a:off x="0" y="1000108"/>
            <a:ext cx="9144000" cy="5715016"/>
          </a:xfrm>
        </p:spPr>
        <p:txBody>
          <a:bodyPr>
            <a:normAutofit fontScale="32500" lnSpcReduction="20000"/>
          </a:bodyPr>
          <a:lstStyle/>
          <a:p>
            <a:r>
              <a:rPr lang="it-IT" sz="4000" b="1" dirty="0" smtClean="0"/>
              <a:t>occasione </a:t>
            </a:r>
            <a:r>
              <a:rPr lang="it-IT" sz="4000" b="1" dirty="0"/>
              <a:t>per reinterpretare i curricoli secondo un’ottica </a:t>
            </a:r>
            <a:r>
              <a:rPr lang="it-IT" sz="4000" b="1" dirty="0" smtClean="0"/>
              <a:t>orientativa</a:t>
            </a:r>
            <a:endParaRPr lang="it-IT" sz="4000" b="1" dirty="0"/>
          </a:p>
          <a:p>
            <a:r>
              <a:rPr lang="it-IT" sz="4000" dirty="0"/>
              <a:t>Analisi </a:t>
            </a:r>
            <a:r>
              <a:rPr lang="it-IT" sz="4000" dirty="0" smtClean="0"/>
              <a:t>di </a:t>
            </a:r>
            <a:r>
              <a:rPr lang="it-IT" sz="4000" dirty="0"/>
              <a:t>saperi e di competenze acquisite e di disponibilità e motivazione all’impegno; disamina attenta delle caratteristiche del mondo del lavoro.</a:t>
            </a:r>
          </a:p>
          <a:p>
            <a:r>
              <a:rPr lang="it-IT" sz="4000" dirty="0" smtClean="0"/>
              <a:t>competenze orientative </a:t>
            </a:r>
            <a:r>
              <a:rPr lang="it-IT" sz="4000" dirty="0"/>
              <a:t>discipline </a:t>
            </a:r>
            <a:r>
              <a:rPr lang="it-IT" sz="4000" dirty="0" smtClean="0"/>
              <a:t> </a:t>
            </a:r>
            <a:r>
              <a:rPr lang="it-IT" sz="4000" dirty="0"/>
              <a:t>risorse più opportune </a:t>
            </a:r>
          </a:p>
          <a:p>
            <a:r>
              <a:rPr lang="it-IT" sz="4000" dirty="0" smtClean="0"/>
              <a:t>strategie </a:t>
            </a:r>
            <a:r>
              <a:rPr lang="it-IT" sz="4000" dirty="0"/>
              <a:t>di insegnamento </a:t>
            </a:r>
            <a:r>
              <a:rPr lang="it-IT" sz="4000" dirty="0" smtClean="0"/>
              <a:t>precise  </a:t>
            </a:r>
            <a:r>
              <a:rPr lang="it-IT" sz="4000" dirty="0"/>
              <a:t>esperienze di apprendimento.</a:t>
            </a:r>
          </a:p>
          <a:p>
            <a:r>
              <a:rPr lang="it-IT" sz="4000" dirty="0" smtClean="0"/>
              <a:t>abilità </a:t>
            </a:r>
            <a:r>
              <a:rPr lang="it-IT" sz="4000" dirty="0"/>
              <a:t>da promuovere:</a:t>
            </a:r>
          </a:p>
          <a:p>
            <a:r>
              <a:rPr lang="it-IT" sz="4000" i="1" dirty="0"/>
              <a:t>le abilità comunicative</a:t>
            </a:r>
            <a:r>
              <a:rPr lang="it-IT" sz="4000" dirty="0"/>
              <a:t> ( che consentono di decodificare e di produrre informazioni);</a:t>
            </a:r>
          </a:p>
          <a:p>
            <a:r>
              <a:rPr lang="it-IT" sz="4000" i="1" dirty="0"/>
              <a:t>le abilità cognitive, logiche e metodologiche</a:t>
            </a:r>
            <a:r>
              <a:rPr lang="it-IT" sz="4000" dirty="0"/>
              <a:t>, che consentono di capire e di elaborare il pensiero astratto;</a:t>
            </a:r>
          </a:p>
          <a:p>
            <a:r>
              <a:rPr lang="it-IT" sz="4000" i="1" dirty="0"/>
              <a:t>le abilità meta- cognitive</a:t>
            </a:r>
            <a:r>
              <a:rPr lang="it-IT" sz="4000" dirty="0"/>
              <a:t>, che consentono di decentrare il pensiero verso il futuro (previsione, progetti) e verso il passato ( monitoraggio e autovalutazione), ma anche di controllare, di risolvere problemi, per svolgere responsabilmente un compito, per assumere decisioni;</a:t>
            </a:r>
          </a:p>
          <a:p>
            <a:r>
              <a:rPr lang="it-IT" sz="4000" i="1" dirty="0"/>
              <a:t>le abilità meta- emozionali, personali e sociali</a:t>
            </a:r>
            <a:r>
              <a:rPr lang="it-IT" sz="4000" dirty="0"/>
              <a:t>, che consentono di acquisire consapevolezza, autocontrollo, motivazione, di imparare a stare con gli altri in modo costruttivo e collaborativo apprendendo e padroneggiare le dinamiche della vita sociale.</a:t>
            </a:r>
          </a:p>
          <a:p>
            <a:r>
              <a:rPr lang="it-IT" sz="4000" dirty="0"/>
              <a:t>Si tratta in ogni caso di abilità trasversali, acquisibili con tutte le discipline e sperimentabili in un’esperienza pratica qual è l’alternanza.</a:t>
            </a:r>
          </a:p>
          <a:p>
            <a:pPr>
              <a:buNone/>
            </a:pPr>
            <a:r>
              <a:rPr lang="it-IT" sz="4000" dirty="0"/>
              <a:t> </a:t>
            </a:r>
          </a:p>
          <a:p>
            <a:r>
              <a:rPr lang="it-IT" sz="4000" b="1" dirty="0" smtClean="0"/>
              <a:t>occasione </a:t>
            </a:r>
            <a:r>
              <a:rPr lang="it-IT" sz="4000" b="1" dirty="0"/>
              <a:t>per promuovere l’accesso ai saperi curricolari per il maggior numero di </a:t>
            </a:r>
            <a:r>
              <a:rPr lang="it-IT" sz="4000" b="1" dirty="0" smtClean="0"/>
              <a:t>studenti</a:t>
            </a:r>
          </a:p>
          <a:p>
            <a:r>
              <a:rPr lang="it-IT" sz="4000" b="1" dirty="0" smtClean="0"/>
              <a:t>differenziazione </a:t>
            </a:r>
            <a:r>
              <a:rPr lang="it-IT" sz="4000" b="1" dirty="0"/>
              <a:t>didattica,</a:t>
            </a:r>
            <a:r>
              <a:rPr lang="it-IT" sz="4000" dirty="0"/>
              <a:t> </a:t>
            </a:r>
          </a:p>
          <a:p>
            <a:r>
              <a:rPr lang="it-IT" sz="4000" dirty="0" smtClean="0"/>
              <a:t>reali </a:t>
            </a:r>
            <a:r>
              <a:rPr lang="it-IT" sz="4000" dirty="0"/>
              <a:t>peculiarità degli </a:t>
            </a:r>
            <a:r>
              <a:rPr lang="it-IT" sz="4000" dirty="0" smtClean="0"/>
              <a:t>alunni: </a:t>
            </a:r>
            <a:r>
              <a:rPr lang="it-IT" sz="4000" dirty="0"/>
              <a:t>la prontezza, l’interesse, il profilo di apprendimento.</a:t>
            </a:r>
          </a:p>
          <a:p>
            <a:r>
              <a:rPr lang="it-IT" sz="4000" dirty="0" smtClean="0"/>
              <a:t>il </a:t>
            </a:r>
            <a:r>
              <a:rPr lang="it-IT" sz="4000" dirty="0"/>
              <a:t>contenuto ( ciò che uno studente dovrebbe  conoscere</a:t>
            </a:r>
            <a:r>
              <a:rPr lang="it-IT" sz="4000" dirty="0" smtClean="0"/>
              <a:t>)</a:t>
            </a:r>
          </a:p>
          <a:p>
            <a:r>
              <a:rPr lang="it-IT" sz="4000" dirty="0" smtClean="0"/>
              <a:t> </a:t>
            </a:r>
            <a:r>
              <a:rPr lang="it-IT" sz="4000" dirty="0"/>
              <a:t>il processo (le operazioni per elaborare le conoscenze) </a:t>
            </a:r>
            <a:endParaRPr lang="it-IT" sz="4000" dirty="0" smtClean="0"/>
          </a:p>
          <a:p>
            <a:r>
              <a:rPr lang="it-IT" sz="4000" dirty="0" smtClean="0"/>
              <a:t>il </a:t>
            </a:r>
            <a:r>
              <a:rPr lang="it-IT" sz="4000" dirty="0"/>
              <a:t>prodotto (il risultato dell’intervento dello studente  sul contenuto). </a:t>
            </a:r>
          </a:p>
          <a:p>
            <a:pPr fontAlgn="base"/>
            <a:r>
              <a:rPr lang="it-IT" sz="4000" dirty="0" smtClean="0"/>
              <a:t>Il </a:t>
            </a:r>
            <a:r>
              <a:rPr lang="it-IT" sz="4000" dirty="0"/>
              <a:t>Problem solving ( imparare risolvendo problemi)</a:t>
            </a:r>
            <a:br>
              <a:rPr lang="it-IT" sz="4000" dirty="0"/>
            </a:br>
            <a:r>
              <a:rPr lang="it-IT" sz="4000" dirty="0"/>
              <a:t/>
            </a:r>
            <a:br>
              <a:rPr lang="it-IT" sz="4000" dirty="0"/>
            </a:br>
            <a:r>
              <a:rPr lang="it-IT" sz="4000" dirty="0"/>
              <a:t>Il learning </a:t>
            </a:r>
            <a:r>
              <a:rPr lang="it-IT" sz="4000" dirty="0" err="1"/>
              <a:t>by</a:t>
            </a:r>
            <a:r>
              <a:rPr lang="it-IT" sz="4000" dirty="0"/>
              <a:t> </a:t>
            </a:r>
            <a:r>
              <a:rPr lang="it-IT" sz="4000" dirty="0" err="1"/>
              <a:t>doing</a:t>
            </a:r>
            <a:r>
              <a:rPr lang="it-IT" sz="4000" dirty="0"/>
              <a:t> (imparare facendo)</a:t>
            </a:r>
            <a:br>
              <a:rPr lang="it-IT" sz="4000" dirty="0"/>
            </a:br>
            <a:r>
              <a:rPr lang="it-IT" sz="4000" dirty="0"/>
              <a:t/>
            </a:r>
            <a:br>
              <a:rPr lang="it-IT" sz="4000" dirty="0"/>
            </a:br>
            <a:r>
              <a:rPr lang="it-IT" sz="4000" dirty="0"/>
              <a:t>Il cooperative learning (imparare collaborando con gli altri)</a:t>
            </a:r>
            <a:br>
              <a:rPr lang="it-IT" sz="4000" dirty="0"/>
            </a:br>
            <a:r>
              <a:rPr lang="it-IT" sz="4000" dirty="0"/>
              <a:t/>
            </a:r>
            <a:br>
              <a:rPr lang="it-IT" sz="4000" dirty="0"/>
            </a:br>
            <a:r>
              <a:rPr lang="it-IT" sz="4000" dirty="0"/>
              <a:t>Il </a:t>
            </a:r>
            <a:r>
              <a:rPr lang="it-IT" sz="4000" dirty="0" err="1"/>
              <a:t>role</a:t>
            </a:r>
            <a:r>
              <a:rPr lang="it-IT" sz="4000" dirty="0"/>
              <a:t> </a:t>
            </a:r>
            <a:r>
              <a:rPr lang="it-IT" sz="4000" dirty="0" err="1"/>
              <a:t>playing</a:t>
            </a:r>
            <a:r>
              <a:rPr lang="it-IT" sz="4000" dirty="0"/>
              <a:t> ( imparare a giocare ruoli diversi)</a:t>
            </a:r>
            <a:br>
              <a:rPr lang="it-IT" sz="4000" dirty="0"/>
            </a:br>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r>
              <a:rPr lang="it-IT" dirty="0" smtClean="0"/>
              <a:t>Conoscenze e competenze</a:t>
            </a:r>
            <a:br>
              <a:rPr lang="it-IT" dirty="0" smtClean="0"/>
            </a:br>
            <a:r>
              <a:rPr lang="it-IT" dirty="0" smtClean="0"/>
              <a:t>La valutazione</a:t>
            </a:r>
            <a:endParaRPr lang="it-IT" dirty="0"/>
          </a:p>
        </p:txBody>
      </p:sp>
      <p:sp>
        <p:nvSpPr>
          <p:cNvPr id="3" name="Segnaposto contenuto 2"/>
          <p:cNvSpPr>
            <a:spLocks noGrp="1"/>
          </p:cNvSpPr>
          <p:nvPr>
            <p:ph idx="1"/>
          </p:nvPr>
        </p:nvSpPr>
        <p:spPr/>
        <p:txBody>
          <a:bodyPr>
            <a:normAutofit fontScale="55000" lnSpcReduction="20000"/>
          </a:bodyPr>
          <a:lstStyle/>
          <a:p>
            <a:r>
              <a:rPr lang="it-IT" dirty="0"/>
              <a:t>Le competenze: scenari europei</a:t>
            </a:r>
          </a:p>
          <a:p>
            <a:pPr lvl="0"/>
            <a:r>
              <a:rPr lang="it-IT" dirty="0"/>
              <a:t>Conclusioni del Parlamento e del Consiglio</a:t>
            </a:r>
          </a:p>
          <a:p>
            <a:r>
              <a:rPr lang="it-IT" dirty="0"/>
              <a:t>           Europeo – Lisbona 2000</a:t>
            </a:r>
          </a:p>
          <a:p>
            <a:pPr lvl="0"/>
            <a:r>
              <a:rPr lang="it-IT" dirty="0"/>
              <a:t>Raccomandazione 18 maggio 2004</a:t>
            </a:r>
          </a:p>
          <a:p>
            <a:r>
              <a:rPr lang="it-IT" dirty="0"/>
              <a:t>          Convalida dei saperi non formali e informali</a:t>
            </a:r>
          </a:p>
          <a:p>
            <a:pPr lvl="0"/>
            <a:r>
              <a:rPr lang="it-IT" dirty="0"/>
              <a:t>Raccomandazione 18.12.2006</a:t>
            </a:r>
          </a:p>
          <a:p>
            <a:pPr lvl="0"/>
            <a:r>
              <a:rPr lang="it-IT" dirty="0"/>
              <a:t>Competenze chiave 8 maggio 2004</a:t>
            </a:r>
          </a:p>
          <a:p>
            <a:pPr lvl="0"/>
            <a:r>
              <a:rPr lang="it-IT" dirty="0"/>
              <a:t>Raccomandazione 18.04.2008</a:t>
            </a:r>
          </a:p>
          <a:p>
            <a:pPr lvl="0"/>
            <a:r>
              <a:rPr lang="it-IT" dirty="0"/>
              <a:t>Quadro Europeo Qualifiche e Titoli – EQF</a:t>
            </a:r>
          </a:p>
          <a:p>
            <a:r>
              <a:rPr lang="it-IT"/>
              <a:t>       </a:t>
            </a:r>
            <a:r>
              <a:rPr lang="it-IT" smtClean="0"/>
              <a:t> Competenze </a:t>
            </a:r>
            <a:r>
              <a:rPr lang="it-IT" dirty="0"/>
              <a:t>e curricoli: il quadro italiano </a:t>
            </a:r>
          </a:p>
          <a:p>
            <a:r>
              <a:rPr lang="it-IT" dirty="0"/>
              <a:t>       I regolamenti concernenti il riordino degli Istituti Tecnici e degli Istituti   </a:t>
            </a:r>
          </a:p>
          <a:p>
            <a:r>
              <a:rPr lang="it-IT" dirty="0"/>
              <a:t>       Professionali e dei licei forniscono indicazioni per i curricoli che travalicano le</a:t>
            </a:r>
          </a:p>
          <a:p>
            <a:r>
              <a:rPr lang="it-IT" dirty="0"/>
              <a:t>       discipline e si articolano in competenze, abilità,conoscenze;</a:t>
            </a:r>
          </a:p>
          <a:p>
            <a:r>
              <a:rPr lang="it-IT" dirty="0"/>
              <a:t>       si richiamano al Quadro Europeo delle Qualifiche e </a:t>
            </a:r>
            <a:r>
              <a:rPr lang="it-IT" dirty="0" err="1"/>
              <a:t>deiTitoli</a:t>
            </a:r>
            <a:r>
              <a:rPr lang="it-IT" dirty="0"/>
              <a:t> – EQF;</a:t>
            </a:r>
          </a:p>
          <a:p>
            <a:r>
              <a:rPr lang="it-IT" dirty="0"/>
              <a:t>       ribadiscono la necessità di saldare scuola e lavoro;</a:t>
            </a:r>
          </a:p>
          <a:p>
            <a:endParaRPr lang="it-I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0"/>
            <a:ext cx="8229600" cy="6858000"/>
          </a:xfrm>
        </p:spPr>
        <p:txBody>
          <a:bodyPr>
            <a:normAutofit fontScale="47500" lnSpcReduction="20000"/>
          </a:bodyPr>
          <a:lstStyle/>
          <a:p>
            <a:endParaRPr lang="it-IT" dirty="0" smtClean="0"/>
          </a:p>
          <a:p>
            <a:r>
              <a:rPr lang="it-IT" dirty="0" smtClean="0"/>
              <a:t>Dal </a:t>
            </a:r>
            <a:r>
              <a:rPr lang="it-IT" dirty="0"/>
              <a:t>quadro europeo delle qualifiche e titoli- EQF</a:t>
            </a:r>
          </a:p>
          <a:p>
            <a:r>
              <a:rPr lang="it-IT" b="1" dirty="0"/>
              <a:t>      </a:t>
            </a:r>
            <a:r>
              <a:rPr lang="it-IT" sz="4200" b="1" dirty="0">
                <a:solidFill>
                  <a:schemeClr val="bg1"/>
                </a:solidFill>
                <a:latin typeface="Comic Sans MS" pitchFamily="66" charset="0"/>
              </a:rPr>
              <a:t>“Conoscenze”:</a:t>
            </a:r>
            <a:r>
              <a:rPr lang="it-IT" sz="4200" dirty="0">
                <a:solidFill>
                  <a:schemeClr val="bg1"/>
                </a:solidFill>
                <a:latin typeface="Comic Sans MS" pitchFamily="66" charset="0"/>
              </a:rPr>
              <a:t> </a:t>
            </a:r>
            <a:r>
              <a:rPr lang="it-IT" dirty="0"/>
              <a:t>indicano il risultato dell’assimilazione di informazioni attraverso    </a:t>
            </a:r>
          </a:p>
          <a:p>
            <a:r>
              <a:rPr lang="it-IT" dirty="0"/>
              <a:t>      l’apprendimento. Le conoscenze sono l’insieme di fatti, principi, teorie e pratiche,</a:t>
            </a:r>
          </a:p>
          <a:p>
            <a:r>
              <a:rPr lang="it-IT" dirty="0"/>
              <a:t>      relative a un settore di studio o di lavoro; le conoscenze sono descritte come    </a:t>
            </a:r>
          </a:p>
          <a:p>
            <a:r>
              <a:rPr lang="it-IT" dirty="0"/>
              <a:t>      teoriche e/o pratiche.</a:t>
            </a:r>
          </a:p>
          <a:p>
            <a:r>
              <a:rPr lang="it-IT" b="1" dirty="0"/>
              <a:t> </a:t>
            </a:r>
            <a:endParaRPr lang="it-IT" dirty="0"/>
          </a:p>
          <a:p>
            <a:r>
              <a:rPr lang="it-IT" b="1" dirty="0"/>
              <a:t>    </a:t>
            </a:r>
            <a:r>
              <a:rPr lang="it-IT" sz="4200" b="1" dirty="0">
                <a:solidFill>
                  <a:schemeClr val="bg1"/>
                </a:solidFill>
                <a:latin typeface="Comic Sans MS" pitchFamily="66" charset="0"/>
              </a:rPr>
              <a:t>“Abilità”</a:t>
            </a:r>
            <a:r>
              <a:rPr lang="it-IT" sz="4200" dirty="0">
                <a:solidFill>
                  <a:schemeClr val="bg1"/>
                </a:solidFill>
                <a:latin typeface="Comic Sans MS" pitchFamily="66" charset="0"/>
              </a:rPr>
              <a:t> </a:t>
            </a:r>
            <a:r>
              <a:rPr lang="it-IT" dirty="0"/>
              <a:t>indicano le capacità di applicare conoscenze e di usare know-how per       </a:t>
            </a:r>
          </a:p>
          <a:p>
            <a:r>
              <a:rPr lang="it-IT" dirty="0"/>
              <a:t>   portare a termine compiti e risolvere problemi; le abilità sono descritte come</a:t>
            </a:r>
          </a:p>
          <a:p>
            <a:r>
              <a:rPr lang="it-IT" dirty="0"/>
              <a:t>   cognitive (uso del pensiero logico, intuitivo e creativo) e pratiche (che implicano      </a:t>
            </a:r>
          </a:p>
          <a:p>
            <a:r>
              <a:rPr lang="it-IT" dirty="0"/>
              <a:t>   l’abilità manuale e l’uso di metodi, materiali, strumenti</a:t>
            </a:r>
            <a:r>
              <a:rPr lang="it-IT" dirty="0" smtClean="0"/>
              <a:t>).</a:t>
            </a:r>
          </a:p>
          <a:p>
            <a:endParaRPr lang="it-IT" dirty="0"/>
          </a:p>
          <a:p>
            <a:r>
              <a:rPr lang="it-IT" dirty="0"/>
              <a:t>  </a:t>
            </a:r>
            <a:r>
              <a:rPr lang="it-IT" sz="4200" b="1" dirty="0">
                <a:solidFill>
                  <a:schemeClr val="bg1"/>
                </a:solidFill>
                <a:latin typeface="Comic Sans MS" pitchFamily="66" charset="0"/>
              </a:rPr>
              <a:t>“Competenze”</a:t>
            </a:r>
            <a:r>
              <a:rPr lang="it-IT" sz="4200" dirty="0">
                <a:solidFill>
                  <a:schemeClr val="bg1"/>
                </a:solidFill>
                <a:latin typeface="Comic Sans MS" pitchFamily="66" charset="0"/>
              </a:rPr>
              <a:t> </a:t>
            </a:r>
            <a:r>
              <a:rPr lang="it-IT" dirty="0"/>
              <a:t>indicano la comprovata capacità di usare conoscenze, abilità e    </a:t>
            </a:r>
          </a:p>
          <a:p>
            <a:r>
              <a:rPr lang="it-IT" dirty="0"/>
              <a:t>  capacità personali, sociali e/o metodologiche, in situazioni di lavoro o di studio e   </a:t>
            </a:r>
          </a:p>
          <a:p>
            <a:r>
              <a:rPr lang="it-IT" dirty="0"/>
              <a:t>   nello sviluppo professionale e/o personale; le competenze sono descritte in termine  </a:t>
            </a:r>
          </a:p>
          <a:p>
            <a:r>
              <a:rPr lang="it-IT" dirty="0"/>
              <a:t>   di responsabilità. </a:t>
            </a:r>
          </a:p>
          <a:p>
            <a:r>
              <a:rPr lang="it-IT" dirty="0"/>
              <a:t>   La competenza è la “capacità dimostrata di utilizzare le conoscenze, le abilità e le</a:t>
            </a:r>
          </a:p>
          <a:p>
            <a:r>
              <a:rPr lang="it-IT" dirty="0"/>
              <a:t>   attitudini personali, sociali e/o metodologiche, in situazioni di lavoro o di studio e   </a:t>
            </a:r>
          </a:p>
          <a:p>
            <a:r>
              <a:rPr lang="it-IT" dirty="0"/>
              <a:t>   nello sviluppo professionale e/o personale. Nel sistema europeo EQF, le     </a:t>
            </a:r>
          </a:p>
          <a:p>
            <a:r>
              <a:rPr lang="it-IT" dirty="0"/>
              <a:t>   competenze sono descritte in termini di responsabilità e autonomia” (Unione</a:t>
            </a:r>
          </a:p>
          <a:p>
            <a:r>
              <a:rPr lang="it-IT" dirty="0"/>
              <a:t>   Europea 2008).</a:t>
            </a:r>
          </a:p>
          <a:p>
            <a:r>
              <a:rPr lang="it-IT" dirty="0"/>
              <a:t>   Essa pertanto non è un oggetto/prestazione, né e riducibile ad un sapere, ad    </a:t>
            </a:r>
          </a:p>
          <a:p>
            <a:r>
              <a:rPr lang="it-IT" dirty="0"/>
              <a:t>   un’abilità o capacità, ma è una caratteristica della persona, mediante la quale essa è   </a:t>
            </a:r>
          </a:p>
          <a:p>
            <a:r>
              <a:rPr lang="it-IT" dirty="0"/>
              <a:t>   in grado di affrontare efficacemente i problemi connessi ad un particolare ambito. </a:t>
            </a:r>
          </a:p>
          <a:p>
            <a:r>
              <a:rPr lang="it-IT" dirty="0"/>
              <a:t>   Essa è una dotazione del soggetto umano in un contesto definito, e ne realizza le   </a:t>
            </a:r>
          </a:p>
          <a:p>
            <a:r>
              <a:rPr lang="it-IT" dirty="0"/>
              <a:t>   potenzialità.</a:t>
            </a:r>
          </a:p>
          <a:p>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285728"/>
            <a:ext cx="8229600" cy="6429420"/>
          </a:xfrm>
        </p:spPr>
        <p:txBody>
          <a:bodyPr>
            <a:normAutofit fontScale="85000" lnSpcReduction="20000"/>
          </a:bodyPr>
          <a:lstStyle/>
          <a:p>
            <a:r>
              <a:rPr lang="it-IT" dirty="0" smtClean="0"/>
              <a:t>“</a:t>
            </a:r>
            <a:r>
              <a:rPr lang="it-IT" dirty="0"/>
              <a:t>Ciò che conta maggiormente è la capacità di creare nuove conoscenze in maniera efficace e intelligente, su basi in costante evoluzione</a:t>
            </a:r>
            <a:r>
              <a:rPr lang="it-IT" dirty="0" smtClean="0"/>
              <a:t>”</a:t>
            </a:r>
            <a:endParaRPr lang="it-IT" dirty="0"/>
          </a:p>
          <a:p>
            <a:r>
              <a:rPr lang="it-IT" dirty="0"/>
              <a:t>Il rapporto Unesco curato da Delors si sofferma in modo chiaro sulla necessità di dover passare dal concetto di abilità a quello di competenza. </a:t>
            </a:r>
          </a:p>
          <a:p>
            <a:r>
              <a:rPr lang="it-IT" dirty="0"/>
              <a:t>Nella formazione efficace è rilevante l’azione, ovvero una “situazione di apprendimento” che consenta alla persona di mobilitare le sue risorse (capacità, saperi, abilità) per raggiungere vere competenze.</a:t>
            </a:r>
          </a:p>
          <a:p>
            <a:r>
              <a:rPr lang="it-IT" dirty="0" smtClean="0"/>
              <a:t>Tali </a:t>
            </a:r>
            <a:r>
              <a:rPr lang="it-IT" dirty="0"/>
              <a:t>schemi si acquisiscono non con la semplice assimilazione di conoscenze, ma attraverso la pratica.</a:t>
            </a:r>
          </a:p>
          <a:p>
            <a:r>
              <a:rPr lang="it-IT" dirty="0"/>
              <a:t>Tale approccio non è solo espressione del mondo del lavoro, ma è un’esigenza implicita nella formazione del pensiero.</a:t>
            </a:r>
          </a:p>
          <a:p>
            <a:r>
              <a:rPr lang="it-IT" dirty="0"/>
              <a:t>Sono i docenti a dover prevedere attività didattiche idonee a trasformare le conoscenze e le abilità previste in ciascuna disciplina in competenze.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0"/>
            <a:ext cx="8515320" cy="6715148"/>
          </a:xfrm>
        </p:spPr>
        <p:txBody>
          <a:bodyPr>
            <a:normAutofit fontScale="62500" lnSpcReduction="20000"/>
          </a:bodyPr>
          <a:lstStyle/>
          <a:p>
            <a:endParaRPr lang="it-IT" b="1" dirty="0" smtClean="0"/>
          </a:p>
          <a:p>
            <a:r>
              <a:rPr lang="it-IT" b="1" dirty="0" smtClean="0"/>
              <a:t>La </a:t>
            </a:r>
            <a:r>
              <a:rPr lang="it-IT" b="1" dirty="0"/>
              <a:t>didattica delle competenze </a:t>
            </a:r>
            <a:endParaRPr lang="it-IT" b="1" dirty="0" smtClean="0"/>
          </a:p>
          <a:p>
            <a:r>
              <a:rPr lang="it-IT" dirty="0" smtClean="0"/>
              <a:t>gli </a:t>
            </a:r>
            <a:r>
              <a:rPr lang="it-IT" dirty="0"/>
              <a:t>studenti apprendono meglio quando costruiscono il loro sapere in modo attivo attraverso situazioni </a:t>
            </a:r>
            <a:r>
              <a:rPr lang="it-IT" dirty="0" smtClean="0"/>
              <a:t>di apprendimento </a:t>
            </a:r>
            <a:r>
              <a:rPr lang="it-IT" dirty="0"/>
              <a:t>fondate sull’esperienza. Aiutando gli studenti a scoprire e perseguire interessi, si può elevare al massimo il loro grado di coinvolgimento, la loro produttività, i loro talenti.</a:t>
            </a:r>
          </a:p>
          <a:p>
            <a:r>
              <a:rPr lang="it-IT" b="1" dirty="0" smtClean="0"/>
              <a:t>gruppo/comunità </a:t>
            </a:r>
            <a:r>
              <a:rPr lang="it-IT" b="1" dirty="0"/>
              <a:t>dei docenti aggregati sia per assi culturali/aree professionali sia per consigli di classe.</a:t>
            </a:r>
            <a:r>
              <a:rPr lang="it-IT" dirty="0"/>
              <a:t> </a:t>
            </a:r>
            <a:endParaRPr lang="it-IT" dirty="0" smtClean="0"/>
          </a:p>
          <a:p>
            <a:r>
              <a:rPr lang="it-IT" dirty="0" smtClean="0"/>
              <a:t>Competenze </a:t>
            </a:r>
            <a:r>
              <a:rPr lang="it-IT" dirty="0"/>
              <a:t>di base di natura disciplinare;</a:t>
            </a:r>
          </a:p>
          <a:p>
            <a:pPr lvl="0"/>
            <a:r>
              <a:rPr lang="it-IT" dirty="0"/>
              <a:t>Competenze tecnico-professionali o operative (competenze con forte dimensione operativa manifestate in alcune discipline e nei laboratori);</a:t>
            </a:r>
          </a:p>
          <a:p>
            <a:pPr lvl="0"/>
            <a:r>
              <a:rPr lang="it-IT" dirty="0"/>
              <a:t>Competenze trasversali (competenze comuni a più discipline quali quelle dell’</a:t>
            </a:r>
            <a:r>
              <a:rPr lang="it-IT" dirty="0" err="1"/>
              <a:t>Isfol</a:t>
            </a:r>
            <a:r>
              <a:rPr lang="it-IT" dirty="0"/>
              <a:t>: diagnosticare, affrontare, relazionarsi).</a:t>
            </a:r>
          </a:p>
          <a:p>
            <a:r>
              <a:rPr lang="it-IT" dirty="0"/>
              <a:t>L’alternanza scuola-lavoro può costituire un laboratorio per una didattica delle competenze</a:t>
            </a:r>
          </a:p>
          <a:p>
            <a:r>
              <a:rPr lang="it-IT" dirty="0"/>
              <a:t>Il compito del consiglio di classe, in particolare, consiste nel definire il Piano formativo nel quale viene indicato, secondo una sequenza di unità di apprendimento, ciò che si intende fare lungo il percorso degli studi, suddividendo per anni il tempo totale, come lo si intende fare, con </a:t>
            </a:r>
            <a:r>
              <a:rPr lang="it-IT" dirty="0" smtClean="0"/>
              <a:t>quale ripartizione </a:t>
            </a:r>
            <a:r>
              <a:rPr lang="it-IT" dirty="0"/>
              <a:t>dei compiti tra i docenti, con quali risorse e tempi.</a:t>
            </a:r>
          </a:p>
          <a:p>
            <a:endParaRPr lang="it-I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142852"/>
            <a:ext cx="8229600" cy="6572296"/>
          </a:xfrm>
        </p:spPr>
        <p:txBody>
          <a:bodyPr>
            <a:normAutofit fontScale="62500" lnSpcReduction="20000"/>
          </a:bodyPr>
          <a:lstStyle/>
          <a:p>
            <a:endParaRPr lang="it-IT" dirty="0" smtClean="0"/>
          </a:p>
          <a:p>
            <a:r>
              <a:rPr lang="it-IT" dirty="0" smtClean="0"/>
              <a:t>La </a:t>
            </a:r>
            <a:r>
              <a:rPr lang="it-IT" dirty="0"/>
              <a:t>didattica delle competenze </a:t>
            </a:r>
          </a:p>
          <a:p>
            <a:r>
              <a:rPr lang="it-IT" dirty="0"/>
              <a:t>L’Unità di Apprendimento (</a:t>
            </a:r>
            <a:r>
              <a:rPr lang="it-IT" dirty="0" err="1"/>
              <a:t>UdA</a:t>
            </a:r>
            <a:r>
              <a:rPr lang="it-IT" dirty="0" smtClean="0"/>
              <a:t>)</a:t>
            </a:r>
            <a:endParaRPr lang="it-IT" dirty="0"/>
          </a:p>
          <a:p>
            <a:r>
              <a:rPr lang="it-IT" dirty="0" smtClean="0"/>
              <a:t>Ciò </a:t>
            </a:r>
            <a:r>
              <a:rPr lang="it-IT" dirty="0"/>
              <a:t>comporta un radicale mutamento delle pratiche didattiche:</a:t>
            </a:r>
          </a:p>
          <a:p>
            <a:r>
              <a:rPr lang="it-IT" dirty="0"/>
              <a:t>apertura della scuola al contesto;</a:t>
            </a:r>
          </a:p>
          <a:p>
            <a:r>
              <a:rPr lang="it-IT" dirty="0"/>
              <a:t>riconoscimento del valore culturale delle esperienze e delle riflessioni che si riscontrano nella realtà (saperi attuali, incarnati nei processi di vita reale).</a:t>
            </a:r>
          </a:p>
          <a:p>
            <a:pPr>
              <a:buNone/>
            </a:pPr>
            <a:r>
              <a:rPr lang="it-IT" dirty="0"/>
              <a:t>  </a:t>
            </a:r>
          </a:p>
          <a:p>
            <a:r>
              <a:rPr lang="it-IT" dirty="0" smtClean="0"/>
              <a:t>gli </a:t>
            </a:r>
            <a:r>
              <a:rPr lang="it-IT" dirty="0"/>
              <a:t>obiettivi </a:t>
            </a:r>
            <a:r>
              <a:rPr lang="it-IT" dirty="0" smtClean="0"/>
              <a:t>chiari</a:t>
            </a:r>
            <a:r>
              <a:rPr lang="it-IT" dirty="0"/>
              <a:t>, concreti e misurabili.</a:t>
            </a:r>
          </a:p>
          <a:p>
            <a:r>
              <a:rPr lang="it-IT" dirty="0" smtClean="0"/>
              <a:t>Se </a:t>
            </a:r>
            <a:r>
              <a:rPr lang="it-IT" dirty="0"/>
              <a:t>la competenza è costituita da conoscenze, capacità e comportamenti, occorre quindi definire:</a:t>
            </a:r>
          </a:p>
          <a:p>
            <a:pPr>
              <a:buNone/>
            </a:pPr>
            <a:r>
              <a:rPr lang="it-IT" dirty="0" smtClean="0"/>
              <a:t>     ● </a:t>
            </a:r>
            <a:r>
              <a:rPr lang="it-IT" dirty="0"/>
              <a:t>quali conoscenze vogliamo formare in alternanza</a:t>
            </a:r>
          </a:p>
          <a:p>
            <a:pPr>
              <a:buNone/>
            </a:pPr>
            <a:r>
              <a:rPr lang="it-IT" dirty="0" smtClean="0"/>
              <a:t>     ● </a:t>
            </a:r>
            <a:r>
              <a:rPr lang="it-IT" dirty="0"/>
              <a:t>quali tipi di competenze vogliamo formare in alternanza</a:t>
            </a:r>
          </a:p>
          <a:p>
            <a:pPr>
              <a:buNone/>
            </a:pPr>
            <a:r>
              <a:rPr lang="it-IT" dirty="0" smtClean="0"/>
              <a:t>     ● </a:t>
            </a:r>
            <a:r>
              <a:rPr lang="it-IT" dirty="0"/>
              <a:t>quali tipi di comportamenti vogliamo valutare</a:t>
            </a:r>
          </a:p>
          <a:p>
            <a:r>
              <a:rPr lang="it-IT" dirty="0" smtClean="0"/>
              <a:t>Stabiliti </a:t>
            </a:r>
            <a:r>
              <a:rPr lang="it-IT" dirty="0"/>
              <a:t>in fase di progettazione gli obiettivi in termini di competenze, si pongono adesso una serie di questioni relative alla valutazione:</a:t>
            </a:r>
          </a:p>
          <a:p>
            <a:r>
              <a:rPr lang="it-IT" dirty="0"/>
              <a:t>1. dove valutare? A scuola ? In azienda?</a:t>
            </a:r>
          </a:p>
          <a:p>
            <a:r>
              <a:rPr lang="it-IT" dirty="0"/>
              <a:t>2. quando valutare? In itinere? Al termine del  percorso di stage? Al termine </a:t>
            </a:r>
            <a:r>
              <a:rPr lang="it-IT" dirty="0" smtClean="0"/>
              <a:t>del </a:t>
            </a:r>
            <a:r>
              <a:rPr lang="it-IT" dirty="0"/>
              <a:t>percorso di alternanza?</a:t>
            </a:r>
          </a:p>
          <a:p>
            <a:r>
              <a:rPr lang="it-IT" dirty="0"/>
              <a:t>3. come valutare?</a:t>
            </a:r>
          </a:p>
          <a:p>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4" name="Segnaposto contenuto 3" descr="imagesCARE586O.jpg"/>
          <p:cNvPicPr>
            <a:picLocks noGrp="1" noChangeAspect="1"/>
          </p:cNvPicPr>
          <p:nvPr>
            <p:ph idx="1"/>
          </p:nvPr>
        </p:nvPicPr>
        <p:blipFill>
          <a:blip r:embed="rId2"/>
          <a:stretch>
            <a:fillRect/>
          </a:stretch>
        </p:blipFill>
        <p:spPr>
          <a:xfrm>
            <a:off x="-1" y="0"/>
            <a:ext cx="9144001" cy="6858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l"/>
            <a:r>
              <a:rPr lang="it-IT" sz="3600" dirty="0" smtClean="0">
                <a:solidFill>
                  <a:srgbClr val="00FF00"/>
                </a:solidFill>
              </a:rPr>
              <a:t>Logiche dell’intervento formativo</a:t>
            </a:r>
            <a:endParaRPr lang="it-IT" sz="3600" dirty="0">
              <a:solidFill>
                <a:srgbClr val="00FF00"/>
              </a:solidFill>
            </a:endParaRPr>
          </a:p>
        </p:txBody>
      </p:sp>
      <p:sp>
        <p:nvSpPr>
          <p:cNvPr id="3" name="Segnaposto contenuto 2"/>
          <p:cNvSpPr>
            <a:spLocks noGrp="1"/>
          </p:cNvSpPr>
          <p:nvPr>
            <p:ph idx="1"/>
          </p:nvPr>
        </p:nvSpPr>
        <p:spPr/>
        <p:txBody>
          <a:bodyPr>
            <a:noAutofit/>
          </a:bodyPr>
          <a:lstStyle/>
          <a:p>
            <a:r>
              <a:rPr lang="it-IT" dirty="0" smtClean="0">
                <a:solidFill>
                  <a:srgbClr val="00FF00"/>
                </a:solidFill>
              </a:rPr>
              <a:t>Approccio  </a:t>
            </a:r>
            <a:r>
              <a:rPr lang="it-IT" dirty="0">
                <a:solidFill>
                  <a:srgbClr val="00FF00"/>
                </a:solidFill>
              </a:rPr>
              <a:t>centrato sulla </a:t>
            </a:r>
            <a:r>
              <a:rPr lang="it-IT" dirty="0" smtClean="0">
                <a:solidFill>
                  <a:srgbClr val="00FF00"/>
                </a:solidFill>
              </a:rPr>
              <a:t>persona</a:t>
            </a:r>
          </a:p>
          <a:p>
            <a:r>
              <a:rPr lang="it-IT" dirty="0" smtClean="0">
                <a:solidFill>
                  <a:srgbClr val="00FF00"/>
                </a:solidFill>
              </a:rPr>
              <a:t>Partecipazione e contributo individuale dei partecipanti</a:t>
            </a:r>
            <a:endParaRPr lang="it-IT" dirty="0">
              <a:solidFill>
                <a:srgbClr val="00FF00"/>
              </a:solidFill>
            </a:endParaRPr>
          </a:p>
          <a:p>
            <a:r>
              <a:rPr lang="it-IT" dirty="0" smtClean="0">
                <a:solidFill>
                  <a:srgbClr val="00FF00"/>
                </a:solidFill>
              </a:rPr>
              <a:t>Confronto </a:t>
            </a:r>
            <a:r>
              <a:rPr lang="it-IT" dirty="0">
                <a:solidFill>
                  <a:srgbClr val="00FF00"/>
                </a:solidFill>
              </a:rPr>
              <a:t>delle esperienze dei </a:t>
            </a:r>
            <a:r>
              <a:rPr lang="it-IT" dirty="0" smtClean="0">
                <a:solidFill>
                  <a:srgbClr val="00FF00"/>
                </a:solidFill>
              </a:rPr>
              <a:t>singoli</a:t>
            </a:r>
          </a:p>
          <a:p>
            <a:r>
              <a:rPr lang="it-IT" dirty="0" smtClean="0">
                <a:solidFill>
                  <a:srgbClr val="00FF00"/>
                </a:solidFill>
              </a:rPr>
              <a:t>Condivisione </a:t>
            </a:r>
            <a:r>
              <a:rPr lang="it-IT" dirty="0">
                <a:solidFill>
                  <a:srgbClr val="00FF00"/>
                </a:solidFill>
              </a:rPr>
              <a:t>delle esperienze dei sistemi </a:t>
            </a:r>
            <a:r>
              <a:rPr lang="it-IT" dirty="0" smtClean="0">
                <a:solidFill>
                  <a:srgbClr val="00FF00"/>
                </a:solidFill>
              </a:rPr>
              <a:t>cognitivi</a:t>
            </a:r>
          </a:p>
          <a:p>
            <a:pPr>
              <a:buNone/>
            </a:pPr>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500034" y="357166"/>
            <a:ext cx="8229600" cy="1143000"/>
          </a:xfrm>
        </p:spPr>
        <p:txBody>
          <a:bodyPr>
            <a:normAutofit/>
          </a:bodyPr>
          <a:lstStyle/>
          <a:p>
            <a:pPr algn="l"/>
            <a:r>
              <a:rPr lang="it-IT" sz="3600" dirty="0" smtClean="0">
                <a:solidFill>
                  <a:schemeClr val="bg1"/>
                </a:solidFill>
              </a:rPr>
              <a:t>       Argomenti dell’attività formativa</a:t>
            </a:r>
            <a:endParaRPr lang="it-IT" sz="3600" dirty="0">
              <a:solidFill>
                <a:schemeClr val="bg1"/>
              </a:solidFill>
            </a:endParaRPr>
          </a:p>
        </p:txBody>
      </p:sp>
      <p:sp>
        <p:nvSpPr>
          <p:cNvPr id="3" name="Segnaposto contenuto 2"/>
          <p:cNvSpPr>
            <a:spLocks noGrp="1"/>
          </p:cNvSpPr>
          <p:nvPr>
            <p:ph idx="1"/>
          </p:nvPr>
        </p:nvSpPr>
        <p:spPr/>
        <p:txBody>
          <a:bodyPr>
            <a:normAutofit fontScale="85000" lnSpcReduction="20000"/>
          </a:bodyPr>
          <a:lstStyle/>
          <a:p>
            <a:pPr lvl="0"/>
            <a:r>
              <a:rPr lang="it-IT" dirty="0" smtClean="0">
                <a:solidFill>
                  <a:schemeClr val="bg1"/>
                </a:solidFill>
              </a:rPr>
              <a:t>L’organizzazione della Scuola nella realizzazione del percorso di Alternanza scuola-lavoro: il ruolo del Consiglio di classe, dei Dipartimenti, del Collegio dei docenti, del Comitato tecnico-scientifico, del Consiglio d’Istituto, del Dirigente Scolastico; l’inserimento nel </a:t>
            </a:r>
            <a:r>
              <a:rPr lang="it-IT" dirty="0" err="1" smtClean="0">
                <a:solidFill>
                  <a:schemeClr val="bg1"/>
                </a:solidFill>
              </a:rPr>
              <a:t>P.O.F</a:t>
            </a:r>
            <a:r>
              <a:rPr lang="it-IT" dirty="0" smtClean="0">
                <a:solidFill>
                  <a:schemeClr val="bg1"/>
                </a:solidFill>
              </a:rPr>
              <a:t>.</a:t>
            </a:r>
          </a:p>
          <a:p>
            <a:r>
              <a:rPr lang="it-IT" dirty="0" smtClean="0">
                <a:solidFill>
                  <a:schemeClr val="bg1"/>
                </a:solidFill>
              </a:rPr>
              <a:t>Comunicazione.</a:t>
            </a:r>
          </a:p>
          <a:p>
            <a:r>
              <a:rPr lang="it-IT" dirty="0" smtClean="0">
                <a:solidFill>
                  <a:schemeClr val="bg1"/>
                </a:solidFill>
              </a:rPr>
              <a:t>Lavoro di  gruppo:</a:t>
            </a:r>
          </a:p>
          <a:p>
            <a:r>
              <a:rPr lang="it-IT" b="1" dirty="0" smtClean="0">
                <a:solidFill>
                  <a:schemeClr val="bg1"/>
                </a:solidFill>
              </a:rPr>
              <a:t>Fare una rubrica, in successione temporale, dei ruoli dei vari organismi/attori; esporre le difficoltà nel coinvolgimento dei singoli attanti; definire un insieme di strategie utili per una progettazione efficace.</a:t>
            </a:r>
            <a:endParaRPr lang="it-IT" dirty="0" smtClean="0">
              <a:solidFill>
                <a:schemeClr val="bg1"/>
              </a:solidFill>
            </a:endParaRPr>
          </a:p>
          <a:p>
            <a:endParaRPr lang="it-IT"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lnSpcReduction="10000"/>
          </a:bodyPr>
          <a:lstStyle/>
          <a:p>
            <a:pPr lvl="0"/>
            <a:r>
              <a:rPr lang="it-IT" dirty="0" smtClean="0">
                <a:solidFill>
                  <a:schemeClr val="bg1"/>
                </a:solidFill>
              </a:rPr>
              <a:t>L’alternanza scuola-lavoro e le tematiche dell’orientamento, del sostegno e della motivazione;</a:t>
            </a:r>
          </a:p>
          <a:p>
            <a:r>
              <a:rPr lang="it-IT" dirty="0" smtClean="0">
                <a:solidFill>
                  <a:schemeClr val="bg1"/>
                </a:solidFill>
              </a:rPr>
              <a:t>Comunicazione.</a:t>
            </a:r>
          </a:p>
          <a:p>
            <a:r>
              <a:rPr lang="it-IT" dirty="0" smtClean="0">
                <a:solidFill>
                  <a:schemeClr val="bg1"/>
                </a:solidFill>
              </a:rPr>
              <a:t>Lavoro di  gruppo:</a:t>
            </a:r>
          </a:p>
          <a:p>
            <a:r>
              <a:rPr lang="it-IT" b="1" dirty="0" smtClean="0">
                <a:solidFill>
                  <a:schemeClr val="bg1"/>
                </a:solidFill>
              </a:rPr>
              <a:t>costruzione di un progetto di alternanza scuola-lavoro, per due studenti frequentanti la classe terza di un istituto tecnico, che abbia valenza orientante e motivazionale.</a:t>
            </a:r>
            <a:endParaRPr lang="it-IT" dirty="0" smtClean="0">
              <a:solidFill>
                <a:schemeClr val="bg1"/>
              </a:solidFill>
            </a:endParaRPr>
          </a:p>
          <a:p>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lnSpcReduction="10000"/>
          </a:bodyPr>
          <a:lstStyle/>
          <a:p>
            <a:pPr lvl="0"/>
            <a:r>
              <a:rPr lang="it-IT" dirty="0" smtClean="0">
                <a:solidFill>
                  <a:schemeClr val="bg1"/>
                </a:solidFill>
              </a:rPr>
              <a:t>La valutazione del percorso di Alternanza scuola-lavoro e il suo inserimento nella valutazione complessiva al termine dell’anno scolastico.</a:t>
            </a:r>
          </a:p>
          <a:p>
            <a:r>
              <a:rPr lang="it-IT" dirty="0" smtClean="0">
                <a:solidFill>
                  <a:schemeClr val="bg1"/>
                </a:solidFill>
              </a:rPr>
              <a:t>Comunicazione.</a:t>
            </a:r>
          </a:p>
          <a:p>
            <a:r>
              <a:rPr lang="it-IT" dirty="0" smtClean="0">
                <a:solidFill>
                  <a:schemeClr val="bg1"/>
                </a:solidFill>
              </a:rPr>
              <a:t>Lavoro di gruppo:</a:t>
            </a:r>
          </a:p>
          <a:p>
            <a:r>
              <a:rPr lang="it-IT" b="1" dirty="0">
                <a:solidFill>
                  <a:schemeClr val="bg1"/>
                </a:solidFill>
              </a:rPr>
              <a:t>C</a:t>
            </a:r>
            <a:r>
              <a:rPr lang="it-IT" b="1" dirty="0" smtClean="0">
                <a:solidFill>
                  <a:schemeClr val="bg1"/>
                </a:solidFill>
              </a:rPr>
              <a:t>odificare un primo sistema di indicatori e procedure   per valutare l’esperienza di Alternanza scuola-lavoro</a:t>
            </a:r>
            <a:endParaRPr lang="it-IT" dirty="0" smtClean="0">
              <a:solidFill>
                <a:schemeClr val="bg1"/>
              </a:solidFill>
            </a:endParaRPr>
          </a:p>
          <a:p>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lvl="0" algn="l"/>
            <a:r>
              <a:rPr lang="it-IT" sz="3600" dirty="0"/>
              <a:t>L’organizzazione della </a:t>
            </a:r>
            <a:r>
              <a:rPr lang="it-IT" sz="3600" dirty="0" smtClean="0"/>
              <a:t>Scuola</a:t>
            </a:r>
            <a:endParaRPr lang="it-IT" sz="3600" dirty="0"/>
          </a:p>
        </p:txBody>
      </p:sp>
      <p:sp>
        <p:nvSpPr>
          <p:cNvPr id="3" name="Segnaposto contenuto 2"/>
          <p:cNvSpPr>
            <a:spLocks noGrp="1"/>
          </p:cNvSpPr>
          <p:nvPr>
            <p:ph idx="1"/>
          </p:nvPr>
        </p:nvSpPr>
        <p:spPr/>
        <p:txBody>
          <a:bodyPr>
            <a:normAutofit fontScale="55000" lnSpcReduction="20000"/>
          </a:bodyPr>
          <a:lstStyle/>
          <a:p>
            <a:pPr>
              <a:buNone/>
            </a:pPr>
            <a:r>
              <a:rPr lang="it-IT" dirty="0" err="1"/>
              <a:t>D.L.n</a:t>
            </a:r>
            <a:r>
              <a:rPr lang="it-IT" dirty="0"/>
              <a:t>.77 del 15 aprile 2005, art.li 2, 3, 4:</a:t>
            </a:r>
          </a:p>
          <a:p>
            <a:pPr>
              <a:buNone/>
            </a:pPr>
            <a:r>
              <a:rPr lang="it-IT" dirty="0"/>
              <a:t>Art. 2.</a:t>
            </a:r>
            <a:br>
              <a:rPr lang="it-IT" dirty="0"/>
            </a:br>
            <a:r>
              <a:rPr lang="it-IT" dirty="0" smtClean="0"/>
              <a:t>Opzione </a:t>
            </a:r>
            <a:r>
              <a:rPr lang="it-IT" dirty="0"/>
              <a:t>formativa rispondente ai bisogni </a:t>
            </a:r>
            <a:r>
              <a:rPr lang="it-IT" dirty="0" smtClean="0"/>
              <a:t>individuali</a:t>
            </a:r>
            <a:endParaRPr lang="it-IT" dirty="0"/>
          </a:p>
          <a:p>
            <a:r>
              <a:rPr lang="it-IT" i="1" dirty="0"/>
              <a:t>a)</a:t>
            </a:r>
            <a:r>
              <a:rPr lang="it-IT" dirty="0"/>
              <a:t> </a:t>
            </a:r>
            <a:r>
              <a:rPr lang="it-IT" dirty="0" smtClean="0"/>
              <a:t>modalità </a:t>
            </a:r>
            <a:r>
              <a:rPr lang="it-IT" dirty="0"/>
              <a:t>di apprendimento </a:t>
            </a:r>
            <a:r>
              <a:rPr lang="it-IT" sz="5100" dirty="0" smtClean="0">
                <a:solidFill>
                  <a:schemeClr val="bg1"/>
                </a:solidFill>
                <a:latin typeface="Comic Sans MS" pitchFamily="66" charset="0"/>
              </a:rPr>
              <a:t>flessibili</a:t>
            </a:r>
            <a:r>
              <a:rPr lang="it-IT" dirty="0" smtClean="0"/>
              <a:t>  che colleghino sistematicamente la </a:t>
            </a:r>
            <a:r>
              <a:rPr lang="it-IT" sz="4500" dirty="0" smtClean="0">
                <a:solidFill>
                  <a:schemeClr val="bg1"/>
                </a:solidFill>
                <a:latin typeface="Comic Sans MS" pitchFamily="66" charset="0"/>
              </a:rPr>
              <a:t>formazione in aula con l’esperienza pratica</a:t>
            </a:r>
            <a:r>
              <a:rPr lang="it-IT" dirty="0" smtClean="0"/>
              <a:t>;</a:t>
            </a:r>
            <a:endParaRPr lang="it-IT" dirty="0"/>
          </a:p>
          <a:p>
            <a:r>
              <a:rPr lang="it-IT" i="1" dirty="0"/>
              <a:t>b)</a:t>
            </a:r>
            <a:r>
              <a:rPr lang="it-IT" dirty="0"/>
              <a:t> arricchire la formazione acquisita nei percorsi scolastici e formativi con l’acquisizione di competenze spendibili anche nel mercato del lavoro;</a:t>
            </a:r>
          </a:p>
          <a:p>
            <a:r>
              <a:rPr lang="it-IT" i="1" dirty="0"/>
              <a:t>c)</a:t>
            </a:r>
            <a:r>
              <a:rPr lang="it-IT" dirty="0"/>
              <a:t> favorire l’orientamento dei giovani per valorizzarne le </a:t>
            </a:r>
            <a:r>
              <a:rPr lang="it-IT" sz="5100" dirty="0">
                <a:solidFill>
                  <a:schemeClr val="bg1"/>
                </a:solidFill>
                <a:latin typeface="Comic Sans MS" pitchFamily="66" charset="0"/>
              </a:rPr>
              <a:t>vocazioni personali</a:t>
            </a:r>
            <a:r>
              <a:rPr lang="it-IT" dirty="0"/>
              <a:t>, gli </a:t>
            </a:r>
            <a:r>
              <a:rPr lang="it-IT" sz="5100" dirty="0">
                <a:solidFill>
                  <a:schemeClr val="bg1"/>
                </a:solidFill>
                <a:latin typeface="Comic Sans MS" pitchFamily="66" charset="0"/>
              </a:rPr>
              <a:t>interessi</a:t>
            </a:r>
            <a:r>
              <a:rPr lang="it-IT" dirty="0"/>
              <a:t> e gli </a:t>
            </a:r>
            <a:r>
              <a:rPr lang="it-IT" sz="5100" dirty="0">
                <a:solidFill>
                  <a:schemeClr val="bg1"/>
                </a:solidFill>
                <a:latin typeface="Comic Sans MS" pitchFamily="66" charset="0"/>
              </a:rPr>
              <a:t>stili di apprendimento individuali</a:t>
            </a:r>
            <a:r>
              <a:rPr lang="it-IT" dirty="0"/>
              <a:t>;</a:t>
            </a:r>
          </a:p>
          <a:p>
            <a:r>
              <a:rPr lang="it-IT" i="1" dirty="0"/>
              <a:t>d)</a:t>
            </a:r>
            <a:r>
              <a:rPr lang="it-IT" dirty="0"/>
              <a:t> realizzare un organico collegamento delle istituzioni scolastiche e formative con il mondo del lavoro e la società civile, che consenta la partecipazione attiva dei soggetti di cui all’articolo 1, comma 2, nei processi formativi;</a:t>
            </a:r>
          </a:p>
          <a:p>
            <a:r>
              <a:rPr lang="it-IT" i="1" dirty="0"/>
              <a:t>e)</a:t>
            </a:r>
            <a:r>
              <a:rPr lang="it-IT" dirty="0"/>
              <a:t> correlare l’offerta formativa allo sviluppo culturale, sociale ed economico del territorio.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14282" y="285728"/>
            <a:ext cx="8643998" cy="6286544"/>
          </a:xfrm>
        </p:spPr>
        <p:txBody>
          <a:bodyPr>
            <a:normAutofit fontScale="55000" lnSpcReduction="20000"/>
          </a:bodyPr>
          <a:lstStyle/>
          <a:p>
            <a:pPr>
              <a:buNone/>
            </a:pPr>
            <a:r>
              <a:rPr lang="it-IT" dirty="0"/>
              <a:t>Art. </a:t>
            </a:r>
            <a:r>
              <a:rPr lang="it-IT" dirty="0" smtClean="0"/>
              <a:t>3.</a:t>
            </a:r>
          </a:p>
          <a:p>
            <a:pPr>
              <a:buNone/>
            </a:pPr>
            <a:r>
              <a:rPr lang="it-IT" i="1" dirty="0" smtClean="0"/>
              <a:t>Realizzazione </a:t>
            </a:r>
            <a:r>
              <a:rPr lang="it-IT" i="1" dirty="0"/>
              <a:t>dei percorsi in alternanza</a:t>
            </a:r>
            <a:endParaRPr lang="it-IT" dirty="0"/>
          </a:p>
          <a:p>
            <a:r>
              <a:rPr lang="it-IT" sz="3800" dirty="0"/>
              <a:t>1</a:t>
            </a:r>
            <a:r>
              <a:rPr lang="it-IT" sz="3800" dirty="0" smtClean="0"/>
              <a:t>. </a:t>
            </a:r>
            <a:r>
              <a:rPr lang="it-IT" sz="3800" dirty="0"/>
              <a:t>le </a:t>
            </a:r>
            <a:r>
              <a:rPr lang="it-IT" sz="3800" dirty="0" smtClean="0"/>
              <a:t>istituzioni, </a:t>
            </a:r>
            <a:r>
              <a:rPr lang="it-IT" sz="3800" dirty="0"/>
              <a:t>singolarmente o in </a:t>
            </a:r>
            <a:r>
              <a:rPr lang="it-IT" sz="4500" b="1" dirty="0">
                <a:solidFill>
                  <a:schemeClr val="bg1"/>
                </a:solidFill>
                <a:latin typeface="Comic Sans MS" pitchFamily="66" charset="0"/>
              </a:rPr>
              <a:t>rete</a:t>
            </a:r>
            <a:r>
              <a:rPr lang="it-IT" sz="3800" b="1" dirty="0"/>
              <a:t>,</a:t>
            </a:r>
            <a:r>
              <a:rPr lang="it-IT" sz="3800" dirty="0"/>
              <a:t> </a:t>
            </a:r>
            <a:r>
              <a:rPr lang="it-IT" sz="3800" dirty="0" smtClean="0"/>
              <a:t>stipulano apposite </a:t>
            </a:r>
            <a:r>
              <a:rPr lang="it-IT" sz="4500" b="1" dirty="0">
                <a:solidFill>
                  <a:schemeClr val="bg1"/>
                </a:solidFill>
                <a:latin typeface="Comic Sans MS" pitchFamily="66" charset="0"/>
              </a:rPr>
              <a:t>convenzioni,</a:t>
            </a:r>
            <a:r>
              <a:rPr lang="it-IT" sz="3800" dirty="0"/>
              <a:t> a titolo gratuito, con i soggetti di cui all’articolo 1, </a:t>
            </a:r>
          </a:p>
          <a:p>
            <a:r>
              <a:rPr lang="it-IT" sz="2500" dirty="0"/>
              <a:t>2. Ai fini dello sviluppo, nelle diverse realtà territoriali, dei percorsi di cui all’articolo 1 che rispondano a criteri di qualità sotto il profilo educativo ed ai fini del monitoraggio e della valutazione dell’alternanza scuola lavoro, </a:t>
            </a:r>
            <a:r>
              <a:rPr lang="it-IT" sz="2500" dirty="0" err="1"/>
              <a:t>nonche’</a:t>
            </a:r>
            <a:r>
              <a:rPr lang="it-IT" sz="2500" dirty="0"/>
              <a:t> ai fini di cui al comma 3, e’ istituito, a livello nazionale, il Comitato per il monitoraggio e la valutazione dell’alternanza </a:t>
            </a:r>
            <a:r>
              <a:rPr lang="it-IT" sz="2500" dirty="0" smtClean="0"/>
              <a:t>scuola-lavoro</a:t>
            </a:r>
            <a:endParaRPr lang="it-IT" sz="2500" dirty="0"/>
          </a:p>
          <a:p>
            <a:r>
              <a:rPr lang="it-IT" sz="2500" dirty="0"/>
              <a:t>3. Con decreto del Ministro dell’istruzione, dell’università e della ricerca, di concerto con il Ministro dell’economia e delle finanze, previa intesa in sede di Conferenza unificata di cui all’articolo 8 del decreto legislativo 28 agosto 1997, n. 281, sulla base delle indicazioni del comitato di cui al comma 2, sono definiti:</a:t>
            </a:r>
          </a:p>
          <a:p>
            <a:r>
              <a:rPr lang="it-IT" sz="2500" i="1" dirty="0"/>
              <a:t>a)</a:t>
            </a:r>
            <a:r>
              <a:rPr lang="it-IT" sz="2500" dirty="0"/>
              <a:t> i criteri generali cui le convenzioni devono fare riferimento;</a:t>
            </a:r>
          </a:p>
          <a:p>
            <a:r>
              <a:rPr lang="it-IT" sz="2500" i="1" dirty="0"/>
              <a:t>b)</a:t>
            </a:r>
            <a:r>
              <a:rPr lang="it-IT" sz="2500" dirty="0"/>
              <a:t> le risorse finanziarie annualmente assegnate alla realizzazione dell’alternanza ed i criteri e le modalità di ripartizione delle stesse, al fine di contenere la spesa entro i limiti delle risorse disponibili;</a:t>
            </a:r>
          </a:p>
          <a:p>
            <a:r>
              <a:rPr lang="it-IT" sz="2500" i="1" dirty="0"/>
              <a:t>c)</a:t>
            </a:r>
            <a:r>
              <a:rPr lang="it-IT" sz="2500" dirty="0"/>
              <a:t> i requisiti che i soggetti di cui all’articolo 1, comma 2, devono possedere per contribuire a realizzare i percorsi in alternanza, con particolare riferimento all’osservanza delle norme vigenti in materia di sicurezza nei luoghi di lavoro e di ambiente ed all’apporto formativo nei confronti degli studenti ed al livello di innovazione dei processi produttivi e dei prodotti;</a:t>
            </a:r>
          </a:p>
          <a:p>
            <a:r>
              <a:rPr lang="it-IT" sz="2500" i="1" dirty="0"/>
              <a:t>d)</a:t>
            </a:r>
            <a:r>
              <a:rPr lang="it-IT" sz="2500" dirty="0"/>
              <a:t> le modalità per promuovere a livello nazionale il confronto fra le diverse esperienze territoriali e per assicurare il perseguimento delle finalità di cui al comma 2;</a:t>
            </a:r>
          </a:p>
          <a:p>
            <a:r>
              <a:rPr lang="it-IT" sz="2500" i="1" dirty="0"/>
              <a:t>e)</a:t>
            </a:r>
            <a:r>
              <a:rPr lang="it-IT" sz="2500" dirty="0"/>
              <a:t> il modello di certificazione per la spendibilità a livello nazionale delle competenze e per il riconoscimento dei crediti di cui all’articolo 6.</a:t>
            </a:r>
          </a:p>
          <a:p>
            <a:r>
              <a:rPr lang="it-IT" sz="2500" dirty="0"/>
              <a:t>4. Le convenzioni di cui al comma 1, in relazione al progetto formativo, regolano i rapporti e le responsabilità dei diversi soggetti coinvolti nei percorsi in alternanza, ivi compresi gli aspetti relativi alla tutela della salute e della sicurezza dei partecipanti.</a:t>
            </a:r>
          </a:p>
          <a:p>
            <a:endParaRPr lang="it-IT" sz="25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0"/>
            <a:ext cx="9144000" cy="6858000"/>
          </a:xfr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txBody>
          <a:bodyPr>
            <a:normAutofit fontScale="47500" lnSpcReduction="20000"/>
          </a:bodyPr>
          <a:lstStyle/>
          <a:p>
            <a:endParaRPr lang="it-IT" dirty="0" smtClean="0"/>
          </a:p>
          <a:p>
            <a:r>
              <a:rPr lang="it-IT" dirty="0" smtClean="0"/>
              <a:t>Art</a:t>
            </a:r>
            <a:r>
              <a:rPr lang="it-IT" dirty="0"/>
              <a:t>. 4.</a:t>
            </a:r>
            <a:br>
              <a:rPr lang="it-IT" dirty="0"/>
            </a:br>
            <a:r>
              <a:rPr lang="it-IT" i="1" dirty="0"/>
              <a:t>Organizzazione dei percorsi in alternanza</a:t>
            </a:r>
            <a:endParaRPr lang="it-IT" dirty="0"/>
          </a:p>
          <a:p>
            <a:r>
              <a:rPr lang="it-IT" sz="2900" dirty="0"/>
              <a:t>1. I percorsi in alternanza hanno una </a:t>
            </a:r>
            <a:r>
              <a:rPr lang="it-IT" sz="5900" b="1" dirty="0">
                <a:solidFill>
                  <a:schemeClr val="bg1"/>
                </a:solidFill>
                <a:latin typeface="Comic Sans MS" pitchFamily="66" charset="0"/>
              </a:rPr>
              <a:t>struttura flessibile </a:t>
            </a:r>
            <a:r>
              <a:rPr lang="it-IT" sz="2900" dirty="0"/>
              <a:t>e si articolano in periodi di </a:t>
            </a:r>
            <a:r>
              <a:rPr lang="it-IT" sz="5900" b="1" dirty="0">
                <a:solidFill>
                  <a:schemeClr val="bg1"/>
                </a:solidFill>
                <a:latin typeface="Comic Sans MS" pitchFamily="66" charset="0"/>
              </a:rPr>
              <a:t>formazione in aula </a:t>
            </a:r>
            <a:r>
              <a:rPr lang="it-IT" sz="2900" dirty="0"/>
              <a:t>e in periodi di apprendimento mediante </a:t>
            </a:r>
            <a:r>
              <a:rPr lang="it-IT" sz="5900" b="1" dirty="0">
                <a:solidFill>
                  <a:schemeClr val="bg1"/>
                </a:solidFill>
                <a:latin typeface="Comic Sans MS" pitchFamily="66" charset="0"/>
              </a:rPr>
              <a:t>esperienze di lavoro</a:t>
            </a:r>
            <a:r>
              <a:rPr lang="it-IT" sz="2900" dirty="0"/>
              <a:t>, che le istituzioni scolastiche e formative progettano e attuano sulla base delle convenzioni di cui all’articolo 3.</a:t>
            </a:r>
          </a:p>
          <a:p>
            <a:pPr lvl="0"/>
            <a:r>
              <a:rPr lang="it-IT" sz="2900" dirty="0"/>
              <a:t>2. I periodi di apprendimento mediante esperienze di lavoro fanno parte integrante dei percorsi formativi personalizzati, volti alla realizzazione del profilo educativo, culturale e professionale del corso di studi e degli obiettivi generali e specifici di apprendimento stabiliti a livello nazionale e regionale.</a:t>
            </a:r>
          </a:p>
          <a:p>
            <a:pPr lvl="0"/>
            <a:r>
              <a:rPr lang="it-IT" sz="2900" dirty="0"/>
              <a:t>3. I periodi di apprendimento mediante esperienze di lavoro sono articolati secondo criteri di gradualità e progressività che rispettino </a:t>
            </a:r>
            <a:r>
              <a:rPr lang="it-IT" sz="5900" b="1" dirty="0">
                <a:solidFill>
                  <a:schemeClr val="bg1"/>
                </a:solidFill>
                <a:latin typeface="Comic Sans MS" pitchFamily="66" charset="0"/>
              </a:rPr>
              <a:t>lo sviluppo personale, culturale e professionale degli studenti in relazione alla loro età</a:t>
            </a:r>
            <a:r>
              <a:rPr lang="it-IT" sz="2900" dirty="0"/>
              <a:t>, e sono dimensionati tenendo conto degli obiettivi formativi dei diversi percorsi del sistema dei licei e del sistema dell’istruzione e della formazione professionale, </a:t>
            </a:r>
            <a:r>
              <a:rPr lang="it-IT" sz="2900" dirty="0" err="1"/>
              <a:t>nonche’</a:t>
            </a:r>
            <a:r>
              <a:rPr lang="it-IT" sz="2900" dirty="0"/>
              <a:t> sulla base delle capacità di accoglienza dei soggetti di cui all’articolo 1, comma 2.</a:t>
            </a:r>
          </a:p>
          <a:p>
            <a:r>
              <a:rPr lang="it-IT" sz="2900" dirty="0"/>
              <a:t>4. Nell’ambito dell’orario complessivo annuale dei piani di studio, i periodi di apprendimento mediante esperienze di lavoro, previsti nel progetto educativo personalizzato relativo al percorso scolastico o formativo, </a:t>
            </a:r>
            <a:r>
              <a:rPr lang="it-IT" sz="5900" b="1" dirty="0">
                <a:solidFill>
                  <a:schemeClr val="bg1"/>
                </a:solidFill>
                <a:latin typeface="Comic Sans MS" pitchFamily="66" charset="0"/>
              </a:rPr>
              <a:t>possono essere svolti anche in periodi diversi da quelli fissati dal calendario delle lezioni.</a:t>
            </a:r>
          </a:p>
          <a:p>
            <a:r>
              <a:rPr lang="it-IT" sz="2900" dirty="0"/>
              <a:t>5. I periodi di apprendimento mediante esperienze di lavoro sono dimensionati, per </a:t>
            </a:r>
            <a:r>
              <a:rPr lang="it-IT" sz="5900" b="1" dirty="0">
                <a:solidFill>
                  <a:schemeClr val="bg1"/>
                </a:solidFill>
                <a:latin typeface="Comic Sans MS" pitchFamily="66" charset="0"/>
              </a:rPr>
              <a:t>i soggetti disabil</a:t>
            </a:r>
            <a:r>
              <a:rPr lang="it-IT" sz="5900" b="1" dirty="0">
                <a:solidFill>
                  <a:schemeClr val="bg1"/>
                </a:solidFill>
              </a:rPr>
              <a:t>i</a:t>
            </a:r>
            <a:r>
              <a:rPr lang="it-IT" sz="2900" dirty="0"/>
              <a:t>, in modo da promuoverne l’autonomia anche ai fini dell’inserimento nel mondo del lavoro.</a:t>
            </a:r>
          </a:p>
          <a:p>
            <a:r>
              <a:rPr lang="it-IT" sz="2900" dirty="0"/>
              <a:t>6. I percorsi in alternanza sono definiti e programmati all’interno del piano dell’offerta formativa e sono proposti alle famiglie e agli studenti in tempi e con </a:t>
            </a:r>
            <a:r>
              <a:rPr lang="it-IT" dirty="0"/>
              <a:t>modalità idonei a garantirne la piena fruizione.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0"/>
            <a:ext cx="9144000" cy="6858000"/>
          </a:xfr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p:spPr>
        <p:txBody>
          <a:bodyPr>
            <a:normAutofit fontScale="62500" lnSpcReduction="20000"/>
          </a:bodyPr>
          <a:lstStyle/>
          <a:p>
            <a:r>
              <a:rPr lang="it-IT" b="1" dirty="0" smtClean="0">
                <a:solidFill>
                  <a:schemeClr val="bg1"/>
                </a:solidFill>
                <a:latin typeface="Comic Sans MS" pitchFamily="66" charset="0"/>
              </a:rPr>
              <a:t>D.P.R</a:t>
            </a:r>
            <a:r>
              <a:rPr lang="it-IT" b="1" dirty="0">
                <a:solidFill>
                  <a:schemeClr val="bg1"/>
                </a:solidFill>
                <a:latin typeface="Comic Sans MS" pitchFamily="66" charset="0"/>
              </a:rPr>
              <a:t>. N.89/2010 Regolamento LICEI, art.1, c.7</a:t>
            </a:r>
            <a:endParaRPr lang="it-IT" sz="2800" dirty="0">
              <a:solidFill>
                <a:schemeClr val="bg1"/>
              </a:solidFill>
              <a:latin typeface="Comic Sans MS" pitchFamily="66" charset="0"/>
            </a:endParaRPr>
          </a:p>
          <a:p>
            <a:r>
              <a:rPr lang="it-IT" dirty="0"/>
              <a:t>A partire dal secondo biennio, anche d’intesa con le università, le istituzioni di alta formazione artistica, gli istituti tecnici superiori ecc., i licei stabiliscono specifiche modalità per approfondire le conoscenze, le abilità e le conoscenze richieste per accedere ai corsi di studio post secondari e per l’inserimento nel mondo del </a:t>
            </a:r>
            <a:r>
              <a:rPr lang="it-IT" dirty="0" err="1"/>
              <a:t>lavoro.L</a:t>
            </a:r>
            <a:r>
              <a:rPr lang="it-IT" dirty="0"/>
              <a:t>’approfondimento può essere realizzato anche attraverso </a:t>
            </a:r>
            <a:r>
              <a:rPr lang="it-IT" b="1" i="1" dirty="0">
                <a:solidFill>
                  <a:schemeClr val="bg1"/>
                </a:solidFill>
                <a:latin typeface="Comic Sans MS" pitchFamily="66" charset="0"/>
              </a:rPr>
              <a:t>percorsi di alternanza scuola lavoro,</a:t>
            </a:r>
            <a:r>
              <a:rPr lang="it-IT" dirty="0">
                <a:solidFill>
                  <a:schemeClr val="bg1"/>
                </a:solidFill>
                <a:latin typeface="Comic Sans MS" pitchFamily="66" charset="0"/>
              </a:rPr>
              <a:t> nonché attraverso attivazione di </a:t>
            </a:r>
            <a:r>
              <a:rPr lang="it-IT" b="1" i="1" dirty="0">
                <a:solidFill>
                  <a:schemeClr val="bg1"/>
                </a:solidFill>
                <a:latin typeface="Comic Sans MS" pitchFamily="66" charset="0"/>
              </a:rPr>
              <a:t>moduli e di iniziative di studio-lavoro per progetti, di esperienze pratiche e di tirocinio</a:t>
            </a:r>
            <a:r>
              <a:rPr lang="it-IT" b="1" dirty="0">
                <a:solidFill>
                  <a:schemeClr val="bg1"/>
                </a:solidFill>
                <a:latin typeface="Comic Sans MS" pitchFamily="66" charset="0"/>
              </a:rPr>
              <a:t>. </a:t>
            </a:r>
            <a:endParaRPr lang="it-IT" sz="2800" dirty="0">
              <a:solidFill>
                <a:schemeClr val="bg1"/>
              </a:solidFill>
              <a:latin typeface="Comic Sans MS" pitchFamily="66" charset="0"/>
            </a:endParaRPr>
          </a:p>
          <a:p>
            <a:r>
              <a:rPr lang="it-IT" b="1" dirty="0" err="1"/>
              <a:t>D.P.R.N</a:t>
            </a:r>
            <a:r>
              <a:rPr lang="it-IT" b="1" dirty="0"/>
              <a:t>.88/2010</a:t>
            </a:r>
            <a:endParaRPr lang="it-IT" sz="2800" dirty="0"/>
          </a:p>
          <a:p>
            <a:r>
              <a:rPr lang="it-IT" dirty="0"/>
              <a:t>	Quote di</a:t>
            </a:r>
            <a:r>
              <a:rPr lang="it-IT" b="1" dirty="0"/>
              <a:t> </a:t>
            </a:r>
            <a:r>
              <a:rPr lang="it-IT" b="1" dirty="0">
                <a:solidFill>
                  <a:schemeClr val="bg1"/>
                </a:solidFill>
                <a:latin typeface="Comic Sans MS" pitchFamily="66" charset="0"/>
              </a:rPr>
              <a:t>AUTONOMIA e FLESSIBILITÀ</a:t>
            </a:r>
            <a:r>
              <a:rPr lang="it-IT" dirty="0">
                <a:solidFill>
                  <a:schemeClr val="bg1"/>
                </a:solidFill>
                <a:latin typeface="Comic Sans MS" pitchFamily="66" charset="0"/>
              </a:rPr>
              <a:t> </a:t>
            </a:r>
            <a:r>
              <a:rPr lang="it-IT" dirty="0"/>
              <a:t>Istituti Tecnici:</a:t>
            </a:r>
            <a:endParaRPr lang="it-IT" sz="2800" dirty="0"/>
          </a:p>
          <a:p>
            <a:pPr lvl="2"/>
            <a:r>
              <a:rPr lang="it-IT" b="1" dirty="0"/>
              <a:t> 20%</a:t>
            </a:r>
            <a:r>
              <a:rPr lang="it-IT" dirty="0"/>
              <a:t> di autonomia in relazione all’orario complessivo delle lezioni per il primo biennio e il successivo triennio;</a:t>
            </a:r>
            <a:endParaRPr lang="it-IT" sz="2000" dirty="0"/>
          </a:p>
          <a:p>
            <a:pPr lvl="2"/>
            <a:r>
              <a:rPr lang="it-IT" b="1" dirty="0"/>
              <a:t> 30 % </a:t>
            </a:r>
            <a:r>
              <a:rPr lang="it-IT" dirty="0"/>
              <a:t>di flessibilità (opzioni) nel secondo biennio e</a:t>
            </a:r>
            <a:r>
              <a:rPr lang="it-IT" b="1" dirty="0"/>
              <a:t> 35 % </a:t>
            </a:r>
            <a:r>
              <a:rPr lang="it-IT" dirty="0"/>
              <a:t>nel quinto anno</a:t>
            </a:r>
            <a:r>
              <a:rPr lang="it-IT" b="1" dirty="0"/>
              <a:t>, </a:t>
            </a:r>
            <a:r>
              <a:rPr lang="it-IT" b="1" u="sng" dirty="0"/>
              <a:t>solo</a:t>
            </a:r>
            <a:r>
              <a:rPr lang="it-IT" b="1" dirty="0"/>
              <a:t> </a:t>
            </a:r>
            <a:r>
              <a:rPr lang="it-IT" dirty="0"/>
              <a:t> in relazione alle </a:t>
            </a:r>
            <a:r>
              <a:rPr lang="it-IT" b="1" dirty="0"/>
              <a:t>AREE di INDIRIZZO</a:t>
            </a:r>
            <a:r>
              <a:rPr lang="it-IT" dirty="0"/>
              <a:t> </a:t>
            </a:r>
            <a:r>
              <a:rPr lang="it-IT" i="1" dirty="0"/>
              <a:t>per rispondere a documentate richieste del territorio, del mondo del lavoro e delle professioni</a:t>
            </a:r>
            <a:endParaRPr lang="it-IT" sz="2000" dirty="0"/>
          </a:p>
          <a:p>
            <a:r>
              <a:rPr lang="it-IT" b="1" dirty="0"/>
              <a:t>D.P.R. N.87/2010</a:t>
            </a:r>
            <a:endParaRPr lang="it-IT" sz="2800" dirty="0"/>
          </a:p>
          <a:p>
            <a:r>
              <a:rPr lang="it-IT" dirty="0"/>
              <a:t>Quote di </a:t>
            </a:r>
            <a:r>
              <a:rPr lang="it-IT" b="1" dirty="0">
                <a:solidFill>
                  <a:schemeClr val="bg1"/>
                </a:solidFill>
                <a:latin typeface="Comic Sans MS" pitchFamily="66" charset="0"/>
              </a:rPr>
              <a:t>AUTONOMIA</a:t>
            </a:r>
            <a:r>
              <a:rPr lang="it-IT" dirty="0">
                <a:solidFill>
                  <a:schemeClr val="bg1"/>
                </a:solidFill>
                <a:latin typeface="Comic Sans MS" pitchFamily="66" charset="0"/>
              </a:rPr>
              <a:t>  e </a:t>
            </a:r>
            <a:r>
              <a:rPr lang="it-IT" b="1" dirty="0">
                <a:solidFill>
                  <a:schemeClr val="bg1"/>
                </a:solidFill>
                <a:latin typeface="Comic Sans MS" pitchFamily="66" charset="0"/>
              </a:rPr>
              <a:t>FLESSIBILITÀ ISTITUTI PROFESSIONALI</a:t>
            </a:r>
            <a:r>
              <a:rPr lang="it-IT" dirty="0"/>
              <a:t>:</a:t>
            </a:r>
            <a:endParaRPr lang="it-IT" sz="2800" dirty="0"/>
          </a:p>
          <a:p>
            <a:r>
              <a:rPr lang="it-IT" b="1" dirty="0"/>
              <a:t>	20%</a:t>
            </a:r>
            <a:r>
              <a:rPr lang="it-IT" dirty="0"/>
              <a:t> di </a:t>
            </a:r>
            <a:r>
              <a:rPr lang="it-IT" b="1" dirty="0">
                <a:solidFill>
                  <a:schemeClr val="bg1"/>
                </a:solidFill>
                <a:latin typeface="Comic Sans MS" pitchFamily="66" charset="0"/>
              </a:rPr>
              <a:t>autonomia</a:t>
            </a:r>
            <a:r>
              <a:rPr lang="it-IT" dirty="0">
                <a:solidFill>
                  <a:schemeClr val="bg1"/>
                </a:solidFill>
                <a:latin typeface="Comic Sans MS" pitchFamily="66" charset="0"/>
              </a:rPr>
              <a:t> </a:t>
            </a:r>
            <a:r>
              <a:rPr lang="it-IT" dirty="0"/>
              <a:t>in relazione all’orario complessivo delle lezioni per il primo biennio e il successivo triennio ;</a:t>
            </a:r>
            <a:endParaRPr lang="it-IT" sz="2800" dirty="0"/>
          </a:p>
          <a:p>
            <a:pPr lvl="0"/>
            <a:r>
              <a:rPr lang="it-IT" b="1" dirty="0"/>
              <a:t>25%</a:t>
            </a:r>
            <a:r>
              <a:rPr lang="it-IT" dirty="0"/>
              <a:t> di </a:t>
            </a:r>
            <a:r>
              <a:rPr lang="it-IT" b="1" dirty="0">
                <a:solidFill>
                  <a:schemeClr val="bg1"/>
                </a:solidFill>
                <a:latin typeface="Comic Sans MS" pitchFamily="66" charset="0"/>
              </a:rPr>
              <a:t>flessibilità</a:t>
            </a:r>
            <a:r>
              <a:rPr lang="it-IT" b="1" dirty="0"/>
              <a:t> </a:t>
            </a:r>
            <a:r>
              <a:rPr lang="it-IT" dirty="0"/>
              <a:t>nel primo biennio, calcolata in base  al monte ore dell’</a:t>
            </a:r>
            <a:r>
              <a:rPr lang="it-IT" b="1" dirty="0">
                <a:solidFill>
                  <a:schemeClr val="bg1"/>
                </a:solidFill>
                <a:latin typeface="Comic Sans MS" pitchFamily="66" charset="0"/>
              </a:rPr>
              <a:t>area di indirizzo </a:t>
            </a:r>
            <a:r>
              <a:rPr lang="it-IT" dirty="0"/>
              <a:t>per  organizzare un’offerta formativa  coordinata con il sistema di istruzione e formazione professionale di competenza delle Regioni.</a:t>
            </a:r>
            <a:endParaRPr lang="it-IT" sz="2800" dirty="0"/>
          </a:p>
          <a:p>
            <a:pPr lvl="2"/>
            <a:r>
              <a:rPr lang="it-IT" b="1" dirty="0"/>
              <a:t>35 %</a:t>
            </a:r>
            <a:r>
              <a:rPr lang="it-IT" dirty="0"/>
              <a:t> nel secondo biennio  e </a:t>
            </a:r>
            <a:r>
              <a:rPr lang="it-IT" b="1" dirty="0"/>
              <a:t>40 %</a:t>
            </a:r>
            <a:r>
              <a:rPr lang="it-IT" dirty="0"/>
              <a:t>  di flessibilità nel quinto anno, calcolata in base  al monte ore dell’area di indirizzo, per realizzare </a:t>
            </a:r>
            <a:r>
              <a:rPr lang="it-IT" b="1" dirty="0"/>
              <a:t>opzioni</a:t>
            </a:r>
            <a:r>
              <a:rPr lang="it-IT" dirty="0"/>
              <a:t> rispondenti  a documentate  richieste del territorio, del mondo del lavoro e delle professioni.</a:t>
            </a:r>
            <a:endParaRPr lang="it-IT" sz="2000" dirty="0"/>
          </a:p>
          <a:p>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TotalTime>
  <Words>2955</Words>
  <Application>Microsoft Office PowerPoint</Application>
  <PresentationFormat>On-screen Show (4:3)</PresentationFormat>
  <Paragraphs>202</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Tema di Office</vt:lpstr>
      <vt:lpstr>L’alternanza scuola-lavoro come metodologia didattica</vt:lpstr>
      <vt:lpstr>Logiche dell’intervento formativo</vt:lpstr>
      <vt:lpstr>       Argomenti dell’attività formativa</vt:lpstr>
      <vt:lpstr>Slide 4</vt:lpstr>
      <vt:lpstr>Slide 5</vt:lpstr>
      <vt:lpstr>L’organizzazione della Scuola</vt:lpstr>
      <vt:lpstr>Slide 7</vt:lpstr>
      <vt:lpstr>Slide 8</vt:lpstr>
      <vt:lpstr>Slide 9</vt:lpstr>
      <vt:lpstr>Slide 10</vt:lpstr>
      <vt:lpstr>Slide 11</vt:lpstr>
      <vt:lpstr>Le tematiche dell’orientamento, del sostegno e della motivazione</vt:lpstr>
      <vt:lpstr>Conoscenze e competenze La valutazione</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L’alternanza scuola-lavoro come metodologia didattica</dc:title>
  <dc:creator>Maria Luigia</dc:creator>
  <cp:lastModifiedBy>Salvatore Giametta</cp:lastModifiedBy>
  <cp:revision>43</cp:revision>
  <dcterms:created xsi:type="dcterms:W3CDTF">2011-05-17T13:08:19Z</dcterms:created>
  <dcterms:modified xsi:type="dcterms:W3CDTF">2011-05-17T16:01:05Z</dcterms:modified>
</cp:coreProperties>
</file>